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15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F51FD6"/>
    <a:srgbClr val="F6A82A"/>
    <a:srgbClr val="DD5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525" autoAdjust="0"/>
  </p:normalViewPr>
  <p:slideViewPr>
    <p:cSldViewPr snapToGrid="0">
      <p:cViewPr>
        <p:scale>
          <a:sx n="50" d="100"/>
          <a:sy n="50" d="100"/>
        </p:scale>
        <p:origin x="2238" y="1182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2CC78-358C-42A0-AB17-76B776993519}" type="datetimeFigureOut">
              <a:rPr lang="ru-UA" smtClean="0"/>
              <a:t>22.08.2024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5A513-8912-49D0-A880-55613413FA0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6955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5A513-8912-49D0-A880-55613413FA0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33910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3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8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791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svg"/><Relationship Id="rId18" Type="http://schemas.openxmlformats.org/officeDocument/2006/relationships/image" Target="../media/image16.jpg"/><Relationship Id="rId19" Type="http://schemas.openxmlformats.org/officeDocument/2006/relationships/image" Target="../media/image17.png"/><Relationship Id="rId20" Type="http://schemas.openxmlformats.org/officeDocument/2006/relationships/image" Target="../media/image18.jp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jpg"/><Relationship Id="rId24" Type="http://schemas.openxmlformats.org/officeDocument/2006/relationships/image" Target="../media/image22.png"/><Relationship Id="rId25" Type="http://schemas.openxmlformats.org/officeDocument/2006/relationships/image" Target="../media/image23.png"/><Relationship Id="rId26" Type="http://schemas.openxmlformats.org/officeDocument/2006/relationships/image" Target="../media/image24.png"/><Relationship Id="rId27" Type="http://schemas.openxmlformats.org/officeDocument/2006/relationships/image" Target="../media/image25.png"/><Relationship Id="rId28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Красочность, Сирень, шаблон, прямоугольный&#10;&#10;Автоматически созданное описание">
            <a:extLst>
              <a:ext uri="{FF2B5EF4-FFF2-40B4-BE49-F238E27FC236}">
                <a16:creationId xmlns:a16="http://schemas.microsoft.com/office/drawing/2014/main" id="{C60E2147-50D0-5FC8-9FB7-13885704AEA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47"/>
          <a:stretch/>
        </p:blipFill>
        <p:spPr>
          <a:xfrm>
            <a:off x="0" y="-1"/>
            <a:ext cx="12191999" cy="685800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B665622-7840-49AB-F2BC-4B1BDA1A87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0853" y="0"/>
            <a:ext cx="739722" cy="68781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C9FAB45-5DAB-D095-3CB4-C0AB141E02C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47782" y="6032503"/>
            <a:ext cx="956176" cy="943119"/>
          </a:xfrm>
          <a:prstGeom prst="rect">
            <a:avLst/>
          </a:prstGeom>
        </p:spPr>
      </p:pic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4D4A2F3D-CB46-B1B0-5FE1-E7AA6510E215}"/>
              </a:ext>
            </a:extLst>
          </p:cNvPr>
          <p:cNvSpPr/>
          <p:nvPr/>
        </p:nvSpPr>
        <p:spPr>
          <a:xfrm>
            <a:off x="6992110" y="629835"/>
            <a:ext cx="4478743" cy="3166520"/>
          </a:xfrm>
          <a:prstGeom prst="roundRect">
            <a:avLst/>
          </a:prstGeom>
          <a:solidFill>
            <a:schemeClr val="lt1">
              <a:alpha val="91000"/>
            </a:schemeClr>
          </a:solidFill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sz="1600"/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67F4C5B8-3853-2E64-AA09-2A9E8FD83768}"/>
              </a:ext>
            </a:extLst>
          </p:cNvPr>
          <p:cNvSpPr/>
          <p:nvPr/>
        </p:nvSpPr>
        <p:spPr>
          <a:xfrm>
            <a:off x="701935" y="615773"/>
            <a:ext cx="4796780" cy="4796780"/>
          </a:xfrm>
          <a:prstGeom prst="ellipse">
            <a:avLst/>
          </a:prstGeom>
          <a:solidFill>
            <a:schemeClr val="lt1">
              <a:alpha val="91000"/>
            </a:schemeClr>
          </a:solidFill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7" name="Прямоугольник: скругленные углы 46">
            <a:extLst>
              <a:ext uri="{FF2B5EF4-FFF2-40B4-BE49-F238E27FC236}">
                <a16:creationId xmlns:a16="http://schemas.microsoft.com/office/drawing/2014/main" id="{077CCCE5-5505-6FB7-044C-AED562657C56}"/>
              </a:ext>
            </a:extLst>
          </p:cNvPr>
          <p:cNvSpPr/>
          <p:nvPr/>
        </p:nvSpPr>
        <p:spPr>
          <a:xfrm>
            <a:off x="8165510" y="5003129"/>
            <a:ext cx="2108200" cy="1338169"/>
          </a:xfrm>
          <a:prstGeom prst="roundRect">
            <a:avLst/>
          </a:prstGeom>
          <a:solidFill>
            <a:schemeClr val="lt1">
              <a:alpha val="91000"/>
            </a:schemeClr>
          </a:solidFill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49" name="Picture 14" descr="C:\Users\larin\Desktop\7wrrc0uccfkswkgsggc4ccc4w — копия (3) — копия.png">
            <a:extLst>
              <a:ext uri="{FF2B5EF4-FFF2-40B4-BE49-F238E27FC236}">
                <a16:creationId xmlns:a16="http://schemas.microsoft.com/office/drawing/2014/main" id="{B8D11B60-7F53-6AA7-D906-71413E43FB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7171" y="5091261"/>
            <a:ext cx="736675" cy="11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16" descr="C:\Users\larin\Desktop\7wrrc0uccfkswkgsggc4ccc4w — копия.png">
            <a:extLst>
              <a:ext uri="{FF2B5EF4-FFF2-40B4-BE49-F238E27FC236}">
                <a16:creationId xmlns:a16="http://schemas.microsoft.com/office/drawing/2014/main" id="{2FD12C95-682A-49B0-02EE-42914D6429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4949" y="5167131"/>
            <a:ext cx="465873" cy="1126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17" descr="C:\Users\larin\Desktop\7wrrc0uccfkswkgsggc4ccc4w — копия (2).png">
            <a:extLst>
              <a:ext uri="{FF2B5EF4-FFF2-40B4-BE49-F238E27FC236}">
                <a16:creationId xmlns:a16="http://schemas.microsoft.com/office/drawing/2014/main" id="{2F1B3F91-FB1A-A8EF-25CC-EF27545B02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527971" y="5130006"/>
            <a:ext cx="507302" cy="1147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18" descr="C:\Users\larin\Desktop\7wrrc0uccfkswkgsggc4ccc4w — копия (3).png">
            <a:extLst>
              <a:ext uri="{FF2B5EF4-FFF2-40B4-BE49-F238E27FC236}">
                <a16:creationId xmlns:a16="http://schemas.microsoft.com/office/drawing/2014/main" id="{725BA853-4901-5371-14B5-968A44450D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89617" y="5126034"/>
            <a:ext cx="552343" cy="1170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19" descr="C:\Users\larin\Desktop\7wrrc0uccfkswkgsggc4ccc4w — копия (4).png">
            <a:extLst>
              <a:ext uri="{FF2B5EF4-FFF2-40B4-BE49-F238E27FC236}">
                <a16:creationId xmlns:a16="http://schemas.microsoft.com/office/drawing/2014/main" id="{75BED450-B6A3-E1BF-3D5F-73EF5037C3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64052" y="5118531"/>
            <a:ext cx="580669" cy="1175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17" descr="C:\Users\larin\Desktop\7wrrc0uccfkswkgsggc4ccc4w — копия (2).png">
            <a:extLst>
              <a:ext uri="{FF2B5EF4-FFF2-40B4-BE49-F238E27FC236}">
                <a16:creationId xmlns:a16="http://schemas.microsoft.com/office/drawing/2014/main" id="{6FA3BEAD-FDEF-5794-EB76-117064137F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4950" y="5145474"/>
            <a:ext cx="465872" cy="1147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18" descr="C:\Users\larin\Desktop\7wrrc0uccfkswkgsggc4ccc4w — копия (3).png">
            <a:extLst>
              <a:ext uri="{FF2B5EF4-FFF2-40B4-BE49-F238E27FC236}">
                <a16:creationId xmlns:a16="http://schemas.microsoft.com/office/drawing/2014/main" id="{D57194E8-3F48-A710-8153-EA7CDEBB86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1180" y="5118531"/>
            <a:ext cx="479642" cy="1170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19" descr="C:\Users\larin\Desktop\7wrrc0uccfkswkgsggc4ccc4w — копия (4).png">
            <a:extLst>
              <a:ext uri="{FF2B5EF4-FFF2-40B4-BE49-F238E27FC236}">
                <a16:creationId xmlns:a16="http://schemas.microsoft.com/office/drawing/2014/main" id="{C7ECE5D5-A66F-0263-31A0-F605E39FAC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0273" y="5118936"/>
            <a:ext cx="532426" cy="1175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14" descr="C:\Users\larin\Desktop\7wrrc0uccfkswkgsggc4ccc4w — копия (3) — копия.png">
            <a:extLst>
              <a:ext uri="{FF2B5EF4-FFF2-40B4-BE49-F238E27FC236}">
                <a16:creationId xmlns:a16="http://schemas.microsoft.com/office/drawing/2014/main" id="{96196E1A-B606-2AF6-A8F3-BAEC24B5C6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4278" y="5106561"/>
            <a:ext cx="736675" cy="11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16" descr="C:\Users\larin\Desktop\7wrrc0uccfkswkgsggc4ccc4w — копия.png">
            <a:extLst>
              <a:ext uri="{FF2B5EF4-FFF2-40B4-BE49-F238E27FC236}">
                <a16:creationId xmlns:a16="http://schemas.microsoft.com/office/drawing/2014/main" id="{664AFF69-7B5D-C23E-6EA7-89002C0456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89339" y="5127192"/>
            <a:ext cx="535404" cy="1126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14" descr="C:\Users\larin\Desktop\7wrrc0uccfkswkgsggc4ccc4w — копия (3) — копия.png">
            <a:extLst>
              <a:ext uri="{FF2B5EF4-FFF2-40B4-BE49-F238E27FC236}">
                <a16:creationId xmlns:a16="http://schemas.microsoft.com/office/drawing/2014/main" id="{9D5D6398-5D72-BB72-1B44-28A2CB499B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1320" y="5096209"/>
            <a:ext cx="736675" cy="11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14" descr="C:\Users\larin\Desktop\7wrrc0uccfkswkgsggc4ccc4w — копия (3) — копия.png">
            <a:extLst>
              <a:ext uri="{FF2B5EF4-FFF2-40B4-BE49-F238E27FC236}">
                <a16:creationId xmlns:a16="http://schemas.microsoft.com/office/drawing/2014/main" id="{0CA081DF-1AE4-ECFD-4195-727473BB40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4556" y="5111381"/>
            <a:ext cx="736675" cy="11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14" descr="C:\Users\larin\Desktop\7wrrc0uccfkswkgsggc4ccc4w — копия (3) — копия.png">
            <a:extLst>
              <a:ext uri="{FF2B5EF4-FFF2-40B4-BE49-F238E27FC236}">
                <a16:creationId xmlns:a16="http://schemas.microsoft.com/office/drawing/2014/main" id="{4623A9B4-DE6B-7EE7-BC1D-09AC899FB3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0078" y="5091261"/>
            <a:ext cx="736675" cy="11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14" descr="C:\Users\larin\Desktop\7wrrc0uccfkswkgsggc4ccc4w — копия (3) — копия.png">
            <a:extLst>
              <a:ext uri="{FF2B5EF4-FFF2-40B4-BE49-F238E27FC236}">
                <a16:creationId xmlns:a16="http://schemas.microsoft.com/office/drawing/2014/main" id="{C85D7069-D903-A274-4A87-033399D1E2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7172" y="5093373"/>
            <a:ext cx="736675" cy="11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14" descr="C:\Users\larin\Desktop\7wrrc0uccfkswkgsggc4ccc4w — копия (3) — копия.png">
            <a:extLst>
              <a:ext uri="{FF2B5EF4-FFF2-40B4-BE49-F238E27FC236}">
                <a16:creationId xmlns:a16="http://schemas.microsoft.com/office/drawing/2014/main" id="{1609C16D-23B1-2C03-DE7C-54053E093C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43229" y="5091261"/>
            <a:ext cx="728906" cy="11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7" name="Группа 76">
            <a:extLst>
              <a:ext uri="{FF2B5EF4-FFF2-40B4-BE49-F238E27FC236}">
                <a16:creationId xmlns:a16="http://schemas.microsoft.com/office/drawing/2014/main" id="{200EDA99-BC11-0795-C193-B13294720CEB}"/>
              </a:ext>
            </a:extLst>
          </p:cNvPr>
          <p:cNvGrpSpPr/>
          <p:nvPr/>
        </p:nvGrpSpPr>
        <p:grpSpPr>
          <a:xfrm>
            <a:off x="5100751" y="5871100"/>
            <a:ext cx="749030" cy="749030"/>
            <a:chOff x="4424253" y="5347761"/>
            <a:chExt cx="749030" cy="749030"/>
          </a:xfrm>
        </p:grpSpPr>
        <p:sp>
          <p:nvSpPr>
            <p:cNvPr id="75" name="Овал 74">
              <a:extLst>
                <a:ext uri="{FF2B5EF4-FFF2-40B4-BE49-F238E27FC236}">
                  <a16:creationId xmlns:a16="http://schemas.microsoft.com/office/drawing/2014/main" id="{F8015D27-85B8-7A4D-CE36-2C90E7317E21}"/>
                </a:ext>
              </a:extLst>
            </p:cNvPr>
            <p:cNvSpPr/>
            <p:nvPr/>
          </p:nvSpPr>
          <p:spPr>
            <a:xfrm>
              <a:off x="4424253" y="5347761"/>
              <a:ext cx="749030" cy="74903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76" name="Равнобедренный треугольник 75">
              <a:extLst>
                <a:ext uri="{FF2B5EF4-FFF2-40B4-BE49-F238E27FC236}">
                  <a16:creationId xmlns:a16="http://schemas.microsoft.com/office/drawing/2014/main" id="{CC1C0586-347C-512E-0E76-34AD437B5196}"/>
                </a:ext>
              </a:extLst>
            </p:cNvPr>
            <p:cNvSpPr/>
            <p:nvPr/>
          </p:nvSpPr>
          <p:spPr>
            <a:xfrm rot="5400000">
              <a:off x="4640866" y="5553790"/>
              <a:ext cx="390888" cy="336973"/>
            </a:xfrm>
            <a:prstGeom prst="triangle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84" name="Группа 83">
            <a:extLst>
              <a:ext uri="{FF2B5EF4-FFF2-40B4-BE49-F238E27FC236}">
                <a16:creationId xmlns:a16="http://schemas.microsoft.com/office/drawing/2014/main" id="{00061E50-2253-2A5C-EF6C-909C7D25D440}"/>
              </a:ext>
            </a:extLst>
          </p:cNvPr>
          <p:cNvGrpSpPr/>
          <p:nvPr/>
        </p:nvGrpSpPr>
        <p:grpSpPr>
          <a:xfrm>
            <a:off x="6142100" y="5879491"/>
            <a:ext cx="749030" cy="749030"/>
            <a:chOff x="5070057" y="5323838"/>
            <a:chExt cx="749030" cy="749030"/>
          </a:xfrm>
        </p:grpSpPr>
        <p:sp>
          <p:nvSpPr>
            <p:cNvPr id="79" name="Овал 78">
              <a:extLst>
                <a:ext uri="{FF2B5EF4-FFF2-40B4-BE49-F238E27FC236}">
                  <a16:creationId xmlns:a16="http://schemas.microsoft.com/office/drawing/2014/main" id="{53E0A57B-017D-F72B-58A9-2C5E908EA0E1}"/>
                </a:ext>
              </a:extLst>
            </p:cNvPr>
            <p:cNvSpPr/>
            <p:nvPr/>
          </p:nvSpPr>
          <p:spPr>
            <a:xfrm>
              <a:off x="5070057" y="5323838"/>
              <a:ext cx="749030" cy="74903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83" name="Рисунок 82" descr="Секундомер 75% со сплошной заливкой">
              <a:extLst>
                <a:ext uri="{FF2B5EF4-FFF2-40B4-BE49-F238E27FC236}">
                  <a16:creationId xmlns:a16="http://schemas.microsoft.com/office/drawing/2014/main" id="{FF697003-5022-740D-3FF2-3C603E90F4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5177886" y="5434077"/>
              <a:ext cx="518064" cy="518064"/>
            </a:xfrm>
            <a:prstGeom prst="rect">
              <a:avLst/>
            </a:prstGeom>
          </p:spPr>
        </p:pic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795521FD-599E-8511-DC95-F6BD19A2802B}"/>
              </a:ext>
            </a:extLst>
          </p:cNvPr>
          <p:cNvSpPr txBox="1"/>
          <p:nvPr/>
        </p:nvSpPr>
        <p:spPr>
          <a:xfrm>
            <a:off x="7020611" y="709469"/>
            <a:ext cx="4478742" cy="230832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400" b="1" dirty="0">
                <a:latin typeface="Comic Sans MS" panose="030F0702030302020204" pitchFamily="66" charset="0"/>
              </a:rPr>
              <a:t>Грибок</a:t>
            </a:r>
          </a:p>
          <a:p>
            <a:pPr algn="ctr"/>
            <a:endParaRPr lang="ru-RU" sz="2400" dirty="0">
              <a:latin typeface="Comic Sans MS" panose="030F0702030302020204" pitchFamily="66" charset="0"/>
            </a:endParaRPr>
          </a:p>
          <a:p>
            <a:pPr algn="ctr"/>
            <a:r>
              <a:rPr lang="ru-RU" sz="2400" dirty="0">
                <a:latin typeface="Comic Sans MS" panose="030F0702030302020204" pitchFamily="66" charset="0"/>
              </a:rPr>
              <a:t>Улыбнуться, приоткрыть рот, присосать широкий язык к нёбу. Растягивать подъязычную связку.</a:t>
            </a:r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139C6B7D-C30A-0474-AEEB-3816FCB8F761}"/>
              </a:ext>
            </a:extLst>
          </p:cNvPr>
          <p:cNvGrpSpPr/>
          <p:nvPr/>
        </p:nvGrpSpPr>
        <p:grpSpPr>
          <a:xfrm>
            <a:off x="1888487" y="933637"/>
            <a:ext cx="2574878" cy="4176642"/>
            <a:chOff x="1780995" y="929919"/>
            <a:chExt cx="2574878" cy="4176642"/>
          </a:xfrm>
        </p:grpSpPr>
        <p:pic>
          <p:nvPicPr>
            <p:cNvPr id="6" name="Рисунок 5" descr="Изображение выглядит как улыбка, Зуб, человек, губа&#10;&#10;Автоматически созданное описание">
              <a:extLst>
                <a:ext uri="{FF2B5EF4-FFF2-40B4-BE49-F238E27FC236}">
                  <a16:creationId xmlns:a16="http://schemas.microsoft.com/office/drawing/2014/main" id="{D2DB0AA2-850A-B408-0A65-35FCF70BB6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68" t="1259" r="8000" b="2969"/>
            <a:stretch/>
          </p:blipFill>
          <p:spPr>
            <a:xfrm>
              <a:off x="1906722" y="929919"/>
              <a:ext cx="2449151" cy="2387344"/>
            </a:xfrm>
            <a:prstGeom prst="roundRect">
              <a:avLst/>
            </a:prstGeom>
            <a:effectLst>
              <a:softEdge rad="63500"/>
            </a:effectLst>
          </p:spPr>
        </p:pic>
        <p:pic>
          <p:nvPicPr>
            <p:cNvPr id="9" name="Рисунок 8" descr="Изображение выглядит как канделябр, свеча&#10;&#10;Автоматически созданное описание">
              <a:extLst>
                <a:ext uri="{FF2B5EF4-FFF2-40B4-BE49-F238E27FC236}">
                  <a16:creationId xmlns:a16="http://schemas.microsoft.com/office/drawing/2014/main" id="{CB48044F-BDC4-F588-A448-EE2EA179C04A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80995" y="3444300"/>
              <a:ext cx="2532969" cy="1662261"/>
            </a:xfrm>
            <a:prstGeom prst="rect">
              <a:avLst/>
            </a:prstGeom>
          </p:spPr>
        </p:pic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24BAF77F-F73E-DA21-9A2D-71A9BF8BC335}"/>
              </a:ext>
            </a:extLst>
          </p:cNvPr>
          <p:cNvSpPr txBox="1"/>
          <p:nvPr/>
        </p:nvSpPr>
        <p:spPr>
          <a:xfrm>
            <a:off x="7011323" y="687812"/>
            <a:ext cx="447874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Comic Sans MS" panose="030F0702030302020204" pitchFamily="66" charset="0"/>
              </a:rPr>
              <a:t>Заборчик</a:t>
            </a:r>
          </a:p>
          <a:p>
            <a:pPr algn="ctr"/>
            <a:endParaRPr lang="ru-RU" sz="2800" dirty="0">
              <a:latin typeface="Comic Sans MS" panose="030F0702030302020204" pitchFamily="66" charset="0"/>
            </a:endParaRPr>
          </a:p>
          <a:p>
            <a:pPr algn="ctr"/>
            <a:r>
              <a:rPr lang="ru-RU" sz="2800" dirty="0">
                <a:latin typeface="Comic Sans MS" panose="030F0702030302020204" pitchFamily="66" charset="0"/>
              </a:rPr>
              <a:t>Улыбнуться (зубы видны). Удерживать губы в таком положении.</a:t>
            </a:r>
          </a:p>
        </p:txBody>
      </p: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A3286A74-0705-4722-FFE5-BBD35499F08B}"/>
              </a:ext>
            </a:extLst>
          </p:cNvPr>
          <p:cNvGrpSpPr/>
          <p:nvPr/>
        </p:nvGrpSpPr>
        <p:grpSpPr>
          <a:xfrm>
            <a:off x="1890955" y="933636"/>
            <a:ext cx="2562097" cy="4326620"/>
            <a:chOff x="1819277" y="965019"/>
            <a:chExt cx="2562097" cy="4326620"/>
          </a:xfrm>
        </p:grpSpPr>
        <p:pic>
          <p:nvPicPr>
            <p:cNvPr id="3" name="Рисунок 2" descr="Изображение выглядит как Зуб, человек, губа, кожа&#10;&#10;Автоматически созданное описание">
              <a:extLst>
                <a:ext uri="{FF2B5EF4-FFF2-40B4-BE49-F238E27FC236}">
                  <a16:creationId xmlns:a16="http://schemas.microsoft.com/office/drawing/2014/main" id="{1D021E00-BDE9-F85D-65EE-96DD4C64456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88" t="2809" r="9346" b="3950"/>
            <a:stretch/>
          </p:blipFill>
          <p:spPr>
            <a:xfrm>
              <a:off x="1819277" y="965019"/>
              <a:ext cx="2562097" cy="2463980"/>
            </a:xfrm>
            <a:prstGeom prst="roundRect">
              <a:avLst/>
            </a:prstGeom>
            <a:effectLst>
              <a:softEdge rad="63500"/>
            </a:effectLst>
          </p:spPr>
        </p:pic>
        <p:pic>
          <p:nvPicPr>
            <p:cNvPr id="25" name="Рисунок 24" descr="Изображение выглядит как лошадь, грива, кобыла, млекопитающее&#10;&#10;Автоматически созданное описание">
              <a:extLst>
                <a:ext uri="{FF2B5EF4-FFF2-40B4-BE49-F238E27FC236}">
                  <a16:creationId xmlns:a16="http://schemas.microsoft.com/office/drawing/2014/main" id="{CE5996EE-76A4-9F68-44B8-23126A13F806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6028" y="3387125"/>
              <a:ext cx="1899463" cy="1904514"/>
            </a:xfrm>
            <a:prstGeom prst="rect">
              <a:avLst/>
            </a:prstGeom>
          </p:spPr>
        </p:pic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03B05760-62F9-2331-F2CD-9DA9E5BF386F}"/>
              </a:ext>
            </a:extLst>
          </p:cNvPr>
          <p:cNvSpPr txBox="1"/>
          <p:nvPr/>
        </p:nvSpPr>
        <p:spPr>
          <a:xfrm>
            <a:off x="6968220" y="687812"/>
            <a:ext cx="447874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Comic Sans MS" panose="030F0702030302020204" pitchFamily="66" charset="0"/>
              </a:rPr>
              <a:t>Лошадка</a:t>
            </a:r>
          </a:p>
          <a:p>
            <a:pPr algn="ctr"/>
            <a:endParaRPr lang="ru-RU" sz="2400" dirty="0">
              <a:latin typeface="Comic Sans MS" panose="030F0702030302020204" pitchFamily="66" charset="0"/>
            </a:endParaRPr>
          </a:p>
          <a:p>
            <a:pPr algn="ctr"/>
            <a:r>
              <a:rPr lang="ru-RU" sz="2400" dirty="0">
                <a:latin typeface="Comic Sans MS" panose="030F0702030302020204" pitchFamily="66" charset="0"/>
              </a:rPr>
              <a:t>Присасывать язык к нёбу, растягивая подъязычную связку. Щёлкать языком медленно и сильно. Нижняя челюсть должна быть неподвижна..</a:t>
            </a:r>
            <a:endParaRPr lang="ru-UA" sz="2400" dirty="0">
              <a:latin typeface="Comic Sans MS" panose="030F0702030302020204" pitchFamily="66" charset="0"/>
            </a:endParaRPr>
          </a:p>
        </p:txBody>
      </p: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D06B9CBE-C8A2-8886-1A50-7DD2EE4E9ABB}"/>
              </a:ext>
            </a:extLst>
          </p:cNvPr>
          <p:cNvGrpSpPr/>
          <p:nvPr/>
        </p:nvGrpSpPr>
        <p:grpSpPr>
          <a:xfrm>
            <a:off x="1897201" y="949787"/>
            <a:ext cx="2491748" cy="4575303"/>
            <a:chOff x="1819276" y="937693"/>
            <a:chExt cx="2491748" cy="4575303"/>
          </a:xfrm>
        </p:grpSpPr>
        <p:pic>
          <p:nvPicPr>
            <p:cNvPr id="22" name="Рисунок 21" descr="Изображение выглядит как грибок, гриб, Съедобный гриб, Лекарственный гриб&#10;&#10;Автоматически созданное описание">
              <a:extLst>
                <a:ext uri="{FF2B5EF4-FFF2-40B4-BE49-F238E27FC236}">
                  <a16:creationId xmlns:a16="http://schemas.microsoft.com/office/drawing/2014/main" id="{E72DA88A-24D7-C410-3870-AD7CF66D17ED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7841" y="3404796"/>
              <a:ext cx="2108200" cy="2108200"/>
            </a:xfrm>
            <a:prstGeom prst="rect">
              <a:avLst/>
            </a:prstGeom>
          </p:spPr>
        </p:pic>
        <p:pic>
          <p:nvPicPr>
            <p:cNvPr id="2" name="Рисунок 1" descr="Изображение выглядит как Зуб, человек, губа, челюсть&#10;&#10;Автоматически созданное описание">
              <a:extLst>
                <a:ext uri="{FF2B5EF4-FFF2-40B4-BE49-F238E27FC236}">
                  <a16:creationId xmlns:a16="http://schemas.microsoft.com/office/drawing/2014/main" id="{9311FA83-29D6-CF0E-FF0E-8D47FD9E04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90" t="2141" r="6445" b="3184"/>
            <a:stretch/>
          </p:blipFill>
          <p:spPr>
            <a:xfrm>
              <a:off x="1819276" y="937693"/>
              <a:ext cx="2491748" cy="2387344"/>
            </a:xfrm>
            <a:prstGeom prst="roundRect">
              <a:avLst/>
            </a:prstGeom>
            <a:effectLst>
              <a:softEdge rad="63500"/>
            </a:effectLst>
          </p:spPr>
        </p:pic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1DC67240-7494-2593-1E7D-C14C2F90D6BA}"/>
              </a:ext>
            </a:extLst>
          </p:cNvPr>
          <p:cNvSpPr txBox="1"/>
          <p:nvPr/>
        </p:nvSpPr>
        <p:spPr>
          <a:xfrm>
            <a:off x="6982822" y="729021"/>
            <a:ext cx="4478742" cy="30469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400" b="1" dirty="0">
                <a:latin typeface="Comic Sans MS" panose="030F0702030302020204" pitchFamily="66" charset="0"/>
              </a:rPr>
              <a:t>Гармошка</a:t>
            </a:r>
          </a:p>
          <a:p>
            <a:pPr algn="ctr"/>
            <a:endParaRPr lang="ru-RU" sz="2400" dirty="0">
              <a:latin typeface="Comic Sans MS" panose="030F0702030302020204" pitchFamily="66" charset="0"/>
            </a:endParaRPr>
          </a:p>
          <a:p>
            <a:pPr algn="ctr"/>
            <a:r>
              <a:rPr lang="ru-RU" sz="2400" dirty="0">
                <a:latin typeface="Comic Sans MS" panose="030F0702030302020204" pitchFamily="66" charset="0"/>
              </a:rPr>
              <a:t>Рот приоткрыть. Язык присосать к нёбу. Не опуская языка вниз, открывать и закрывать рот, растягивая подъязычную связку. Губы должны быть в улыбке!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BEDF79D-6DA8-317C-584F-8A37A1E342B7}"/>
              </a:ext>
            </a:extLst>
          </p:cNvPr>
          <p:cNvSpPr txBox="1"/>
          <p:nvPr/>
        </p:nvSpPr>
        <p:spPr>
          <a:xfrm>
            <a:off x="6953618" y="653458"/>
            <a:ext cx="4478742" cy="310854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800" b="1" dirty="0">
                <a:latin typeface="Comic Sans MS" panose="030F0702030302020204" pitchFamily="66" charset="0"/>
              </a:rPr>
              <a:t>Дятел</a:t>
            </a:r>
          </a:p>
          <a:p>
            <a:pPr algn="ctr"/>
            <a:endParaRPr lang="ru-RU" sz="2800" b="1" dirty="0">
              <a:latin typeface="Comic Sans MS" panose="030F0702030302020204" pitchFamily="66" charset="0"/>
            </a:endParaRPr>
          </a:p>
          <a:p>
            <a:pPr algn="ctr"/>
            <a:r>
              <a:rPr lang="ru-RU" sz="2800" dirty="0">
                <a:latin typeface="Comic Sans MS" panose="030F0702030302020204" pitchFamily="66" charset="0"/>
              </a:rPr>
              <a:t>Рот приоткрыть. Кончик языка за верхними зубами. Быстро произносить: "Д-д-д-д..."</a:t>
            </a:r>
          </a:p>
        </p:txBody>
      </p: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6A12EA2C-5E50-0A99-1A83-5FEECBAF3EF9}"/>
              </a:ext>
            </a:extLst>
          </p:cNvPr>
          <p:cNvGrpSpPr/>
          <p:nvPr/>
        </p:nvGrpSpPr>
        <p:grpSpPr>
          <a:xfrm>
            <a:off x="1959128" y="956335"/>
            <a:ext cx="2462327" cy="4468281"/>
            <a:chOff x="1898396" y="941855"/>
            <a:chExt cx="2462327" cy="4468281"/>
          </a:xfrm>
        </p:grpSpPr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07900321-6F21-CDF3-4FFE-0AD1C9AEA3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00" t="-1" r="6072" b="6875"/>
            <a:stretch/>
          </p:blipFill>
          <p:spPr>
            <a:xfrm>
              <a:off x="1898396" y="941855"/>
              <a:ext cx="2462327" cy="2387344"/>
            </a:xfrm>
            <a:prstGeom prst="roundRect">
              <a:avLst/>
            </a:prstGeom>
            <a:effectLst>
              <a:softEdge rad="63500"/>
            </a:effectLst>
          </p:spPr>
        </p:pic>
        <p:pic>
          <p:nvPicPr>
            <p:cNvPr id="23" name="Рисунок 22" descr="Изображение выглядит как музыка, аккордеон, музыкальный инструмент, гармоника&#10;&#10;Автоматически созданное описание">
              <a:extLst>
                <a:ext uri="{FF2B5EF4-FFF2-40B4-BE49-F238E27FC236}">
                  <a16:creationId xmlns:a16="http://schemas.microsoft.com/office/drawing/2014/main" id="{F5EF980D-867E-42B3-813A-1B33AA4FB2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8397" y="3120912"/>
              <a:ext cx="2289224" cy="2289224"/>
            </a:xfrm>
            <a:prstGeom prst="rect">
              <a:avLst/>
            </a:prstGeom>
          </p:spPr>
        </p:pic>
      </p:grpSp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43515876-9C8A-7469-7DA7-E4A938032DB2}"/>
              </a:ext>
            </a:extLst>
          </p:cNvPr>
          <p:cNvGrpSpPr/>
          <p:nvPr/>
        </p:nvGrpSpPr>
        <p:grpSpPr>
          <a:xfrm>
            <a:off x="1959127" y="956335"/>
            <a:ext cx="2449035" cy="4340744"/>
            <a:chOff x="1834462" y="873337"/>
            <a:chExt cx="2449035" cy="4340744"/>
          </a:xfrm>
        </p:grpSpPr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88304420-439E-4FB4-552C-60820D79C4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340" t="2804" r="12449" b="3260"/>
            <a:stretch/>
          </p:blipFill>
          <p:spPr>
            <a:xfrm>
              <a:off x="1834462" y="873337"/>
              <a:ext cx="2449035" cy="2387344"/>
            </a:xfrm>
            <a:prstGeom prst="roundRect">
              <a:avLst/>
            </a:prstGeom>
            <a:effectLst>
              <a:softEdge rad="63500"/>
            </a:effectLst>
          </p:spPr>
        </p:pic>
        <p:pic>
          <p:nvPicPr>
            <p:cNvPr id="35" name="Рисунок 34" descr="Изображение выглядит как птица, клюв, перо, Дятлообразные&#10;&#10;Автоматически созданное описание">
              <a:extLst>
                <a:ext uri="{FF2B5EF4-FFF2-40B4-BE49-F238E27FC236}">
                  <a16:creationId xmlns:a16="http://schemas.microsoft.com/office/drawing/2014/main" id="{54D619EA-639E-76A5-2222-962DA75AEE29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15894" y="3314618"/>
              <a:ext cx="1899463" cy="1899463"/>
            </a:xfrm>
            <a:prstGeom prst="rect">
              <a:avLst/>
            </a:prstGeom>
          </p:spPr>
        </p:pic>
      </p:grpSp>
      <p:pic>
        <p:nvPicPr>
          <p:cNvPr id="12" name="Рисунок 11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ED0EF61A-C19F-4561-5C5A-AF21138AF306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79" y="252407"/>
            <a:ext cx="5342785" cy="543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14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000"/>
                            </p:stCondLst>
                            <p:childTnLst>
                              <p:par>
                                <p:cTn id="1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0"/>
                            </p:stCondLst>
                            <p:childTnLst>
                              <p:par>
                                <p:cTn id="1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6000"/>
                            </p:stCondLst>
                            <p:childTnLst>
                              <p:par>
                                <p:cTn id="1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6000"/>
                            </p:stCondLst>
                            <p:childTnLst>
                              <p:par>
                                <p:cTn id="1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7000"/>
                            </p:stCondLst>
                            <p:childTnLst>
                              <p:par>
                                <p:cTn id="14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7000"/>
                            </p:stCondLst>
                            <p:childTnLst>
                              <p:par>
                                <p:cTn id="1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8000"/>
                            </p:stCondLst>
                            <p:childTnLst>
                              <p:par>
                                <p:cTn id="1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8000"/>
                            </p:stCondLst>
                            <p:childTnLst>
                              <p:par>
                                <p:cTn id="1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9000"/>
                            </p:stCondLst>
                            <p:childTnLst>
                              <p:par>
                                <p:cTn id="16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9000"/>
                            </p:stCondLst>
                            <p:childTnLst>
                              <p:par>
                                <p:cTn id="1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8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</p:childTnLst>
        </p:cTn>
      </p:par>
    </p:tnLst>
    <p:bldLst>
      <p:bldP spid="36" grpId="0"/>
      <p:bldP spid="36" grpId="1"/>
      <p:bldP spid="39" grpId="0"/>
      <p:bldP spid="39" grpId="1"/>
      <p:bldP spid="29" grpId="0"/>
      <p:bldP spid="29" grpId="1"/>
      <p:bldP spid="40" grpId="0"/>
      <p:bldP spid="40" grpId="1"/>
      <p:bldP spid="41" grpId="0"/>
      <p:bldP spid="41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</TotalTime>
  <Words>96</Words>
  <Application>Microsoft Office PowerPoint</Application>
  <PresentationFormat>Широкоэкранный</PresentationFormat>
  <Paragraphs>16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Aptos</vt:lpstr>
      <vt:lpstr>Arial</vt:lpstr>
      <vt:lpstr>Calibri</vt:lpstr>
      <vt:lpstr>Calibri Light</vt:lpstr>
      <vt:lpstr>Comic Sans MS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23</cp:revision>
  <dcterms:created xsi:type="dcterms:W3CDTF">2024-05-03T09:09:01Z</dcterms:created>
  <dcterms:modified xsi:type="dcterms:W3CDTF">2024-08-22T21:10:10Z</dcterms:modified>
</cp:coreProperties>
</file>