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25" autoAdjust="0"/>
  </p:normalViewPr>
  <p:slideViewPr>
    <p:cSldViewPr snapToGrid="0">
      <p:cViewPr varScale="1">
        <p:scale>
          <a:sx n="106" d="100"/>
          <a:sy n="106" d="100"/>
        </p:scale>
        <p:origin x="114" y="270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24.08.2024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svg"/><Relationship Id="rId18" Type="http://schemas.openxmlformats.org/officeDocument/2006/relationships/image" Target="../media/image16.jp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jp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Красочность, Сирень, шаблон,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C60E2147-50D0-5FC8-9FB7-13885704AE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7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sp>
        <p:nvSpPr>
          <p:cNvPr id="21" name="Овал 20">
            <a:extLst>
              <a:ext uri="{FF2B5EF4-FFF2-40B4-BE49-F238E27FC236}">
                <a16:creationId xmlns:a16="http://schemas.microsoft.com/office/drawing/2014/main" id="{67F4C5B8-3853-2E64-AA09-2A9E8FD83768}"/>
              </a:ext>
            </a:extLst>
          </p:cNvPr>
          <p:cNvSpPr/>
          <p:nvPr/>
        </p:nvSpPr>
        <p:spPr>
          <a:xfrm>
            <a:off x="701935" y="615773"/>
            <a:ext cx="4796780" cy="4796780"/>
          </a:xfrm>
          <a:prstGeom prst="ellipse">
            <a:avLst/>
          </a:prstGeom>
          <a:solidFill>
            <a:schemeClr val="lt1">
              <a:alpha val="91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077CCCE5-5505-6FB7-044C-AED562657C56}"/>
              </a:ext>
            </a:extLst>
          </p:cNvPr>
          <p:cNvSpPr/>
          <p:nvPr/>
        </p:nvSpPr>
        <p:spPr>
          <a:xfrm>
            <a:off x="8028574" y="2443379"/>
            <a:ext cx="2108200" cy="1338169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9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B8D11B60-7F53-6AA7-D906-71413E43F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235" y="253151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2FD12C95-682A-49B0-02EE-42914D642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013" y="2607381"/>
            <a:ext cx="465873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2F1B3F91-FB1A-A8EF-25CC-EF27545B0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91035" y="2570256"/>
            <a:ext cx="50730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725BA853-4901-5371-14B5-968A44450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2681" y="2566284"/>
            <a:ext cx="552343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75BED450-B6A3-E1BF-3D5F-73EF5037C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27116" y="2558781"/>
            <a:ext cx="580669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6FA3BEAD-FDEF-5794-EB76-117064137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014" y="2585724"/>
            <a:ext cx="46587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D57194E8-3F48-A710-8153-EA7CDEBB8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4244" y="2558781"/>
            <a:ext cx="479642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C7ECE5D5-A66F-0263-31A0-F605E39FA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337" y="2559186"/>
            <a:ext cx="532426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96196E1A-B606-2AF6-A8F3-BAEC24B5C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342" y="254681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664AFF69-7B5D-C23E-6EA7-89002C045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2403" y="2567442"/>
            <a:ext cx="535404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9D5D6398-5D72-BB72-1B44-28A2CB499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384" y="2536459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0CA081DF-1AE4-ECFD-4195-727473BB4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620" y="255163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4623A9B4-DE6B-7EE7-BC1D-09AC899FB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142" y="253151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C85D7069-D903-A274-4A87-033399D1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236" y="2533623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1609C16D-23B1-2C03-DE7C-54053E093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06293" y="2531511"/>
            <a:ext cx="728906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200EDA99-BC11-0795-C193-B13294720CEB}"/>
              </a:ext>
            </a:extLst>
          </p:cNvPr>
          <p:cNvGrpSpPr/>
          <p:nvPr/>
        </p:nvGrpSpPr>
        <p:grpSpPr>
          <a:xfrm>
            <a:off x="5100751" y="5871100"/>
            <a:ext cx="749030" cy="749030"/>
            <a:chOff x="4424253" y="5347761"/>
            <a:chExt cx="749030" cy="749030"/>
          </a:xfrm>
        </p:grpSpPr>
        <p:sp>
          <p:nvSpPr>
            <p:cNvPr id="75" name="Овал 74">
              <a:extLst>
                <a:ext uri="{FF2B5EF4-FFF2-40B4-BE49-F238E27FC236}">
                  <a16:creationId xmlns:a16="http://schemas.microsoft.com/office/drawing/2014/main" id="{F8015D27-85B8-7A4D-CE36-2C90E7317E21}"/>
                </a:ext>
              </a:extLst>
            </p:cNvPr>
            <p:cNvSpPr/>
            <p:nvPr/>
          </p:nvSpPr>
          <p:spPr>
            <a:xfrm>
              <a:off x="4424253" y="5347761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6" name="Равнобедренный треугольник 75">
              <a:extLst>
                <a:ext uri="{FF2B5EF4-FFF2-40B4-BE49-F238E27FC236}">
                  <a16:creationId xmlns:a16="http://schemas.microsoft.com/office/drawing/2014/main" id="{CC1C0586-347C-512E-0E76-34AD437B5196}"/>
                </a:ext>
              </a:extLst>
            </p:cNvPr>
            <p:cNvSpPr/>
            <p:nvPr/>
          </p:nvSpPr>
          <p:spPr>
            <a:xfrm rot="5400000">
              <a:off x="4640866" y="5553790"/>
              <a:ext cx="390888" cy="336973"/>
            </a:xfrm>
            <a:prstGeom prst="triangl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00061E50-2253-2A5C-EF6C-909C7D25D440}"/>
              </a:ext>
            </a:extLst>
          </p:cNvPr>
          <p:cNvGrpSpPr/>
          <p:nvPr/>
        </p:nvGrpSpPr>
        <p:grpSpPr>
          <a:xfrm>
            <a:off x="6142100" y="5879491"/>
            <a:ext cx="749030" cy="749030"/>
            <a:chOff x="5070057" y="5323838"/>
            <a:chExt cx="749030" cy="749030"/>
          </a:xfrm>
        </p:grpSpPr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id="{53E0A57B-017D-F72B-58A9-2C5E908EA0E1}"/>
                </a:ext>
              </a:extLst>
            </p:cNvPr>
            <p:cNvSpPr/>
            <p:nvPr/>
          </p:nvSpPr>
          <p:spPr>
            <a:xfrm>
              <a:off x="5070057" y="5323838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3" name="Рисунок 82" descr="Секундомер 75% со сплошной заливкой">
              <a:extLst>
                <a:ext uri="{FF2B5EF4-FFF2-40B4-BE49-F238E27FC236}">
                  <a16:creationId xmlns:a16="http://schemas.microsoft.com/office/drawing/2014/main" id="{FF697003-5022-740D-3FF2-3C603E90F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177886" y="5434077"/>
              <a:ext cx="518064" cy="518064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D6FF629-F1DA-5B4E-9D94-4135BD6D9253}"/>
              </a:ext>
            </a:extLst>
          </p:cNvPr>
          <p:cNvSpPr txBox="1"/>
          <p:nvPr/>
        </p:nvSpPr>
        <p:spPr>
          <a:xfrm>
            <a:off x="865579" y="2069002"/>
            <a:ext cx="44787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Comic Sans MS" panose="030F0702030302020204" pitchFamily="66" charset="0"/>
              </a:rPr>
              <a:t>Грациозна и стройна – детям нравится она. Позволяет сесть верхом, машет гривой и хвостом. И тележку повезёт – никогда не подведёт! </a:t>
            </a:r>
            <a:endParaRPr lang="ru-UA" sz="2400" dirty="0">
              <a:latin typeface="Comic Sans MS" panose="030F0702030302020204" pitchFamily="66" charset="0"/>
            </a:endParaRPr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A3286A74-0705-4722-FFE5-BBD35499F08B}"/>
              </a:ext>
            </a:extLst>
          </p:cNvPr>
          <p:cNvGrpSpPr/>
          <p:nvPr/>
        </p:nvGrpSpPr>
        <p:grpSpPr>
          <a:xfrm>
            <a:off x="1839422" y="906096"/>
            <a:ext cx="2562097" cy="4326620"/>
            <a:chOff x="1819277" y="965019"/>
            <a:chExt cx="2562097" cy="4326620"/>
          </a:xfrm>
        </p:grpSpPr>
        <p:pic>
          <p:nvPicPr>
            <p:cNvPr id="3" name="Рисунок 2" descr="Изображение выглядит как Зуб, человек, губа, кожа&#10;&#10;Автоматически созданное описание">
              <a:extLst>
                <a:ext uri="{FF2B5EF4-FFF2-40B4-BE49-F238E27FC236}">
                  <a16:creationId xmlns:a16="http://schemas.microsoft.com/office/drawing/2014/main" id="{1D021E00-BDE9-F85D-65EE-96DD4C6445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88" t="2809" r="9346" b="3950"/>
            <a:stretch/>
          </p:blipFill>
          <p:spPr>
            <a:xfrm>
              <a:off x="1819277" y="965019"/>
              <a:ext cx="2562097" cy="2463980"/>
            </a:xfrm>
            <a:prstGeom prst="roundRect">
              <a:avLst/>
            </a:prstGeom>
            <a:effectLst>
              <a:softEdge rad="63500"/>
            </a:effectLst>
          </p:spPr>
        </p:pic>
        <p:pic>
          <p:nvPicPr>
            <p:cNvPr id="25" name="Рисунок 24" descr="Изображение выглядит как лошадь, грива, кобыла,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CE5996EE-76A4-9F68-44B8-23126A13F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6028" y="3387125"/>
              <a:ext cx="1899463" cy="1904514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81650D2-17A7-B646-FA5F-5982C8FEC637}"/>
              </a:ext>
            </a:extLst>
          </p:cNvPr>
          <p:cNvSpPr txBox="1"/>
          <p:nvPr/>
        </p:nvSpPr>
        <p:spPr>
          <a:xfrm>
            <a:off x="888208" y="2035860"/>
            <a:ext cx="44787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В руки ты ее возьмешь, </a:t>
            </a:r>
          </a:p>
          <a:p>
            <a:pPr algn="ctr"/>
            <a:r>
              <a:rPr lang="ru-RU" sz="2800" dirty="0">
                <a:latin typeface="Comic Sans MS" panose="030F0702030302020204" pitchFamily="66" charset="0"/>
              </a:rPr>
              <a:t>То растянешь, то сожмешь! </a:t>
            </a:r>
          </a:p>
          <a:p>
            <a:pPr algn="ctr"/>
            <a:r>
              <a:rPr lang="ru-RU" sz="2800" dirty="0">
                <a:latin typeface="Comic Sans MS" panose="030F0702030302020204" pitchFamily="66" charset="0"/>
              </a:rPr>
              <a:t>Заиграет громко, </a:t>
            </a:r>
          </a:p>
          <a:p>
            <a:pPr algn="ctr"/>
            <a:r>
              <a:rPr lang="ru-RU" sz="2800" dirty="0">
                <a:latin typeface="Comic Sans MS" panose="030F0702030302020204" pitchFamily="66" charset="0"/>
              </a:rPr>
              <a:t>Зовем ее  ...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6A12EA2C-5E50-0A99-1A83-5FEECBAF3EF9}"/>
              </a:ext>
            </a:extLst>
          </p:cNvPr>
          <p:cNvGrpSpPr/>
          <p:nvPr/>
        </p:nvGrpSpPr>
        <p:grpSpPr>
          <a:xfrm>
            <a:off x="1869161" y="929631"/>
            <a:ext cx="2462327" cy="4468281"/>
            <a:chOff x="1898396" y="941855"/>
            <a:chExt cx="2462327" cy="4468281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07900321-6F21-CDF3-4FFE-0AD1C9AEA3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00" t="-1" r="6072" b="6875"/>
            <a:stretch/>
          </p:blipFill>
          <p:spPr>
            <a:xfrm>
              <a:off x="1898396" y="941855"/>
              <a:ext cx="2462327" cy="2387344"/>
            </a:xfrm>
            <a:prstGeom prst="roundRect">
              <a:avLst/>
            </a:prstGeom>
            <a:effectLst>
              <a:softEdge rad="63500"/>
            </a:effectLst>
          </p:spPr>
        </p:pic>
        <p:pic>
          <p:nvPicPr>
            <p:cNvPr id="23" name="Рисунок 22" descr="Изображение выглядит как музыка, аккордеон, музыкальный инструмент, гармоника&#10;&#10;Автоматически созданное описание">
              <a:extLst>
                <a:ext uri="{FF2B5EF4-FFF2-40B4-BE49-F238E27FC236}">
                  <a16:creationId xmlns:a16="http://schemas.microsoft.com/office/drawing/2014/main" id="{F5EF980D-867E-42B3-813A-1B33AA4FB2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8397" y="3120912"/>
              <a:ext cx="2289224" cy="2289224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AAA12BD-21A1-6E5F-95CE-B3ABA006FA61}"/>
              </a:ext>
            </a:extLst>
          </p:cNvPr>
          <p:cNvSpPr txBox="1"/>
          <p:nvPr/>
        </p:nvSpPr>
        <p:spPr>
          <a:xfrm>
            <a:off x="860953" y="2054361"/>
            <a:ext cx="44787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Он стоит среди травы</a:t>
            </a:r>
          </a:p>
          <a:p>
            <a:pPr algn="ctr"/>
            <a:r>
              <a:rPr lang="ru-RU" sz="2800" dirty="0">
                <a:latin typeface="Comic Sans MS" panose="030F0702030302020204" pitchFamily="66" charset="0"/>
              </a:rPr>
              <a:t>В шляпе, но без головы.</a:t>
            </a:r>
          </a:p>
          <a:p>
            <a:pPr algn="ctr"/>
            <a:r>
              <a:rPr lang="ru-RU" sz="2800" dirty="0">
                <a:latin typeface="Comic Sans MS" panose="030F0702030302020204" pitchFamily="66" charset="0"/>
              </a:rPr>
              <a:t>У него одна нога,</a:t>
            </a:r>
          </a:p>
          <a:p>
            <a:pPr algn="ctr"/>
            <a:r>
              <a:rPr lang="ru-RU" sz="2800" dirty="0">
                <a:latin typeface="Comic Sans MS" panose="030F0702030302020204" pitchFamily="66" charset="0"/>
              </a:rPr>
              <a:t>Но и та без сапога.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D06B9CBE-C8A2-8886-1A50-7DD2EE4E9ABB}"/>
              </a:ext>
            </a:extLst>
          </p:cNvPr>
          <p:cNvGrpSpPr/>
          <p:nvPr/>
        </p:nvGrpSpPr>
        <p:grpSpPr>
          <a:xfrm>
            <a:off x="1836661" y="896061"/>
            <a:ext cx="2491748" cy="4575303"/>
            <a:chOff x="1819276" y="937693"/>
            <a:chExt cx="2491748" cy="4575303"/>
          </a:xfrm>
        </p:grpSpPr>
        <p:pic>
          <p:nvPicPr>
            <p:cNvPr id="22" name="Рисунок 21" descr="Изображение выглядит как грибок, гриб, Съедобный гриб, Лекарственный гриб&#10;&#10;Автоматически созданное описание">
              <a:extLst>
                <a:ext uri="{FF2B5EF4-FFF2-40B4-BE49-F238E27FC236}">
                  <a16:creationId xmlns:a16="http://schemas.microsoft.com/office/drawing/2014/main" id="{E72DA88A-24D7-C410-3870-AD7CF66D1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7841" y="3404796"/>
              <a:ext cx="2108200" cy="2108200"/>
            </a:xfrm>
            <a:prstGeom prst="rect">
              <a:avLst/>
            </a:prstGeom>
          </p:spPr>
        </p:pic>
        <p:pic>
          <p:nvPicPr>
            <p:cNvPr id="2" name="Рисунок 1" descr="Изображение выглядит как Зуб, человек, губа, челю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9311FA83-29D6-CF0E-FF0E-8D47FD9E04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0" t="2141" r="6445" b="3184"/>
            <a:stretch/>
          </p:blipFill>
          <p:spPr>
            <a:xfrm>
              <a:off x="1819276" y="937693"/>
              <a:ext cx="2491748" cy="2387344"/>
            </a:xfrm>
            <a:prstGeom prst="roundRect">
              <a:avLst/>
            </a:prstGeom>
            <a:effectLst>
              <a:softEdge rad="63500"/>
            </a:effec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BB74459-67A0-35FE-0D24-55E4BA3945D2}"/>
              </a:ext>
            </a:extLst>
          </p:cNvPr>
          <p:cNvSpPr txBox="1"/>
          <p:nvPr/>
        </p:nvSpPr>
        <p:spPr>
          <a:xfrm>
            <a:off x="876374" y="2129433"/>
            <a:ext cx="44787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Comic Sans MS" panose="030F0702030302020204" pitchFamily="66" charset="0"/>
              </a:rPr>
              <a:t>Если вверх подняться нужно,</a:t>
            </a:r>
          </a:p>
          <a:p>
            <a:pPr algn="ctr"/>
            <a:r>
              <a:rPr lang="ru-RU" sz="2400" dirty="0">
                <a:latin typeface="Comic Sans MS" panose="030F0702030302020204" pitchFamily="66" charset="0"/>
              </a:rPr>
              <a:t>Без нее не обойтись.</a:t>
            </a:r>
          </a:p>
          <a:p>
            <a:pPr algn="ctr"/>
            <a:r>
              <a:rPr lang="ru-RU" sz="2400" dirty="0">
                <a:latin typeface="Comic Sans MS" panose="030F0702030302020204" pitchFamily="66" charset="0"/>
              </a:rPr>
              <a:t>Шаг за шагом, осторожно,</a:t>
            </a:r>
          </a:p>
          <a:p>
            <a:pPr algn="ctr"/>
            <a:r>
              <a:rPr lang="ru-RU" sz="2400" dirty="0">
                <a:latin typeface="Comic Sans MS" panose="030F0702030302020204" pitchFamily="66" charset="0"/>
              </a:rPr>
              <a:t>По ней тихонько поднимись.</a:t>
            </a:r>
            <a:endParaRPr lang="ru-UA" sz="2400" dirty="0">
              <a:latin typeface="Comic Sans MS" panose="030F0702030302020204" pitchFamily="66" charset="0"/>
            </a:endParaRP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3F641923-4898-0E2B-7E88-F0AD5B017A6D}"/>
              </a:ext>
            </a:extLst>
          </p:cNvPr>
          <p:cNvGrpSpPr/>
          <p:nvPr/>
        </p:nvGrpSpPr>
        <p:grpSpPr>
          <a:xfrm>
            <a:off x="1594434" y="922800"/>
            <a:ext cx="3080091" cy="4325708"/>
            <a:chOff x="1594434" y="922800"/>
            <a:chExt cx="3080091" cy="4325708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71D19FC7-CDF3-CCA6-EDBF-F5E6782083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/>
            <a:srcRect l="12515" t="3048" r="16029" b="6802"/>
            <a:stretch/>
          </p:blipFill>
          <p:spPr>
            <a:xfrm>
              <a:off x="1864535" y="922800"/>
              <a:ext cx="2474670" cy="2360605"/>
            </a:xfrm>
            <a:prstGeom prst="roundRect">
              <a:avLst/>
            </a:prstGeom>
            <a:effectLst>
              <a:softEdge rad="63500"/>
            </a:effectLst>
          </p:spPr>
        </p:pic>
        <p:pic>
          <p:nvPicPr>
            <p:cNvPr id="27" name="Рисунок 26" descr="Изображение выглядит как Красочность, снимок экрана, дизайн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3B247FC-7477-6B3E-A84C-64971C7077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4434" y="3568459"/>
              <a:ext cx="3080091" cy="1680049"/>
            </a:xfrm>
            <a:prstGeom prst="rect">
              <a:avLst/>
            </a:prstGeom>
          </p:spPr>
        </p:pic>
      </p:grp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03" y="315286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000"/>
                            </p:stCondLst>
                            <p:childTnLst>
                              <p:par>
                                <p:cTn id="1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7000"/>
                            </p:stCondLst>
                            <p:childTnLst>
                              <p:par>
                                <p:cTn id="1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000"/>
                            </p:stCondLst>
                            <p:childTnLst>
                              <p:par>
                                <p:cTn id="1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9000"/>
                            </p:stCondLst>
                            <p:childTnLst>
                              <p:par>
                                <p:cTn id="1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9000"/>
                            </p:stCondLst>
                            <p:childTnLst>
                              <p:par>
                                <p:cTn id="1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8" grpId="1"/>
      <p:bldP spid="11" grpId="0"/>
      <p:bldP spid="11" grpId="1"/>
      <p:bldP spid="13" grpId="0"/>
      <p:bldP spid="13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87</Words>
  <Application>Microsoft Office PowerPoint</Application>
  <PresentationFormat>Широкоэкранный</PresentationFormat>
  <Paragraphs>14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25</cp:revision>
  <dcterms:created xsi:type="dcterms:W3CDTF">2024-05-03T09:09:01Z</dcterms:created>
  <dcterms:modified xsi:type="dcterms:W3CDTF">2024-08-24T11:23:50Z</dcterms:modified>
</cp:coreProperties>
</file>