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>
        <p:scale>
          <a:sx n="66" d="100"/>
          <a:sy n="66" d="100"/>
        </p:scale>
        <p:origin x="1638" y="83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24.08.2024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1" Type="http://schemas.openxmlformats.org/officeDocument/2006/relationships/image" Target="../media/image9.jpeg"/><Relationship Id="rId1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Красочность, Сирень, шаблон, прямоугольный&#10;&#10;Автоматически созданное описание">
            <a:extLst>
              <a:ext uri="{FF2B5EF4-FFF2-40B4-BE49-F238E27FC236}">
                <a16:creationId xmlns:a16="http://schemas.microsoft.com/office/drawing/2014/main" id="{C60E2147-50D0-5FC8-9FB7-13885704AE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7"/>
          <a:stretch/>
        </p:blipFill>
        <p:spPr>
          <a:xfrm>
            <a:off x="0" y="-58216"/>
            <a:ext cx="12191999" cy="691621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665622-7840-49AB-F2BC-4B1BDA1A87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853" y="0"/>
            <a:ext cx="739722" cy="68781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47782" y="6032503"/>
            <a:ext cx="956176" cy="943119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D4A2F3D-CB46-B1B0-5FE1-E7AA6510E215}"/>
              </a:ext>
            </a:extLst>
          </p:cNvPr>
          <p:cNvSpPr/>
          <p:nvPr/>
        </p:nvSpPr>
        <p:spPr>
          <a:xfrm>
            <a:off x="885826" y="73184"/>
            <a:ext cx="6035130" cy="6711631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7" name="Группа 76">
            <a:extLst>
              <a:ext uri="{FF2B5EF4-FFF2-40B4-BE49-F238E27FC236}">
                <a16:creationId xmlns:a16="http://schemas.microsoft.com/office/drawing/2014/main" id="{200EDA99-BC11-0795-C193-B13294720CEB}"/>
              </a:ext>
            </a:extLst>
          </p:cNvPr>
          <p:cNvGrpSpPr/>
          <p:nvPr/>
        </p:nvGrpSpPr>
        <p:grpSpPr>
          <a:xfrm>
            <a:off x="9028086" y="4819016"/>
            <a:ext cx="1066526" cy="1066526"/>
            <a:chOff x="4424253" y="5347761"/>
            <a:chExt cx="749030" cy="749030"/>
          </a:xfrm>
        </p:grpSpPr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F8015D27-85B8-7A4D-CE36-2C90E7317E21}"/>
                </a:ext>
              </a:extLst>
            </p:cNvPr>
            <p:cNvSpPr/>
            <p:nvPr/>
          </p:nvSpPr>
          <p:spPr>
            <a:xfrm>
              <a:off x="4424253" y="5347761"/>
              <a:ext cx="749030" cy="749030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CC1C0586-347C-512E-0E76-34AD437B5196}"/>
                </a:ext>
              </a:extLst>
            </p:cNvPr>
            <p:cNvSpPr/>
            <p:nvPr/>
          </p:nvSpPr>
          <p:spPr>
            <a:xfrm rot="5400000">
              <a:off x="4640866" y="5553790"/>
              <a:ext cx="390888" cy="336973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ABB3005-6439-2CBA-1D78-EBA48EAE28B4}"/>
              </a:ext>
            </a:extLst>
          </p:cNvPr>
          <p:cNvGrpSpPr/>
          <p:nvPr/>
        </p:nvGrpSpPr>
        <p:grpSpPr>
          <a:xfrm>
            <a:off x="1411251" y="160686"/>
            <a:ext cx="4984280" cy="6562224"/>
            <a:chOff x="3813101" y="324459"/>
            <a:chExt cx="4508769" cy="5936174"/>
          </a:xfrm>
        </p:grpSpPr>
        <p:sp>
          <p:nvSpPr>
            <p:cNvPr id="3" name="Блок-схема: знак завершения 2">
              <a:extLst>
                <a:ext uri="{FF2B5EF4-FFF2-40B4-BE49-F238E27FC236}">
                  <a16:creationId xmlns:a16="http://schemas.microsoft.com/office/drawing/2014/main" id="{5466CEEA-1489-A585-C3B5-623C9258B430}"/>
                </a:ext>
              </a:extLst>
            </p:cNvPr>
            <p:cNvSpPr/>
            <p:nvPr/>
          </p:nvSpPr>
          <p:spPr>
            <a:xfrm rot="3763868" flipH="1">
              <a:off x="7117780" y="5470435"/>
              <a:ext cx="1227130" cy="353265"/>
            </a:xfrm>
            <a:prstGeom prst="flowChartTerminator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знак завершения 6">
              <a:extLst>
                <a:ext uri="{FF2B5EF4-FFF2-40B4-BE49-F238E27FC236}">
                  <a16:creationId xmlns:a16="http://schemas.microsoft.com/office/drawing/2014/main" id="{517983D1-2A57-BCFB-4EFC-4575399F84D3}"/>
                </a:ext>
              </a:extLst>
            </p:cNvPr>
            <p:cNvSpPr/>
            <p:nvPr/>
          </p:nvSpPr>
          <p:spPr>
            <a:xfrm rot="17928530">
              <a:off x="3777739" y="5466874"/>
              <a:ext cx="1227130" cy="353265"/>
            </a:xfrm>
            <a:prstGeom prst="flowChartTerminator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7EA08EC-7753-4EFC-FC96-12633630885D}"/>
                </a:ext>
              </a:extLst>
            </p:cNvPr>
            <p:cNvSpPr/>
            <p:nvPr/>
          </p:nvSpPr>
          <p:spPr>
            <a:xfrm>
              <a:off x="3813101" y="1239170"/>
              <a:ext cx="4508769" cy="4397211"/>
            </a:xfrm>
            <a:prstGeom prst="ellipse">
              <a:avLst/>
            </a:prstGeom>
            <a:solidFill>
              <a:schemeClr val="bg1"/>
            </a:solidFill>
            <a:ln w="1778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арт">
              <a:extLst>
                <a:ext uri="{FF2B5EF4-FFF2-40B4-BE49-F238E27FC236}">
                  <a16:creationId xmlns:a16="http://schemas.microsoft.com/office/drawing/2014/main" id="{0547FDDC-FA6A-2637-0F32-B5243EEF4FBC}"/>
                </a:ext>
              </a:extLst>
            </p:cNvPr>
            <p:cNvSpPr/>
            <p:nvPr/>
          </p:nvSpPr>
          <p:spPr>
            <a:xfrm rot="16200000">
              <a:off x="5645314" y="-527918"/>
              <a:ext cx="795536" cy="2500289"/>
            </a:xfrm>
            <a:prstGeom prst="flowChartDelay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endParaRPr lang="ru-R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2CE95E4-73B6-34FB-2C0C-C85F04586249}"/>
              </a:ext>
            </a:extLst>
          </p:cNvPr>
          <p:cNvSpPr txBox="1"/>
          <p:nvPr/>
        </p:nvSpPr>
        <p:spPr>
          <a:xfrm>
            <a:off x="4318249" y="4870193"/>
            <a:ext cx="44694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09E0CA-EA35-3AA6-D6F4-E4154416E301}"/>
              </a:ext>
            </a:extLst>
          </p:cNvPr>
          <p:cNvSpPr txBox="1"/>
          <p:nvPr/>
        </p:nvSpPr>
        <p:spPr>
          <a:xfrm>
            <a:off x="2442883" y="4314851"/>
            <a:ext cx="44694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5A5DD3-F714-964B-D311-88549096F5D6}"/>
              </a:ext>
            </a:extLst>
          </p:cNvPr>
          <p:cNvSpPr txBox="1"/>
          <p:nvPr/>
        </p:nvSpPr>
        <p:spPr>
          <a:xfrm>
            <a:off x="2086233" y="2415062"/>
            <a:ext cx="696062" cy="588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38" name="Рисунок 37" descr="Изображение выглядит как улыбка, Зуб, человек, губа&#10;&#10;Автоматически созданное описание">
            <a:extLst>
              <a:ext uri="{FF2B5EF4-FFF2-40B4-BE49-F238E27FC236}">
                <a16:creationId xmlns:a16="http://schemas.microsoft.com/office/drawing/2014/main" id="{9105F6AE-7759-2C59-4C1D-9A91BA8BB1F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" r="1953" b="3709"/>
          <a:stretch/>
        </p:blipFill>
        <p:spPr>
          <a:xfrm>
            <a:off x="4973785" y="2491448"/>
            <a:ext cx="1143013" cy="1110896"/>
          </a:xfrm>
          <a:prstGeom prst="flowChartConnector">
            <a:avLst/>
          </a:prstGeom>
        </p:spPr>
      </p:pic>
      <p:pic>
        <p:nvPicPr>
          <p:cNvPr id="40" name="Рисунок 39" descr="Изображение выглядит как кожа, губа, человек, крупный план&#10;&#10;Автоматически созданное описание">
            <a:extLst>
              <a:ext uri="{FF2B5EF4-FFF2-40B4-BE49-F238E27FC236}">
                <a16:creationId xmlns:a16="http://schemas.microsoft.com/office/drawing/2014/main" id="{8B226151-21D0-FDA1-1299-A6D515DEB64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" t="2401" r="1837" b="3207"/>
          <a:stretch/>
        </p:blipFill>
        <p:spPr>
          <a:xfrm>
            <a:off x="4811553" y="3881346"/>
            <a:ext cx="1143013" cy="1113721"/>
          </a:xfrm>
          <a:prstGeom prst="flowChartConnector">
            <a:avLst/>
          </a:prstGeom>
        </p:spPr>
      </p:pic>
      <p:pic>
        <p:nvPicPr>
          <p:cNvPr id="42" name="Рисунок 41" descr="Изображение выглядит как Зуб, человек, губа, кожа&#10;&#10;Автоматически созданное описание">
            <a:extLst>
              <a:ext uri="{FF2B5EF4-FFF2-40B4-BE49-F238E27FC236}">
                <a16:creationId xmlns:a16="http://schemas.microsoft.com/office/drawing/2014/main" id="{54F43C4A-1930-7664-3F49-FF2D0E97A0E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" r="1565" b="1992"/>
          <a:stretch/>
        </p:blipFill>
        <p:spPr>
          <a:xfrm>
            <a:off x="2870966" y="4628408"/>
            <a:ext cx="1210884" cy="1164013"/>
          </a:xfrm>
          <a:prstGeom prst="flowChartConnector">
            <a:avLst/>
          </a:prstGeom>
        </p:spPr>
      </p:pic>
      <p:pic>
        <p:nvPicPr>
          <p:cNvPr id="44" name="Рисунок 43" descr="Изображение выглядит как Зуб, губа, человек, кожа&#10;&#10;Автоматически созданное описание">
            <a:extLst>
              <a:ext uri="{FF2B5EF4-FFF2-40B4-BE49-F238E27FC236}">
                <a16:creationId xmlns:a16="http://schemas.microsoft.com/office/drawing/2014/main" id="{03967C6D-74AA-BDAD-5A00-7563DC3EFFD6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" t="2407" r="2521" b="4002"/>
          <a:stretch/>
        </p:blipFill>
        <p:spPr>
          <a:xfrm>
            <a:off x="1611342" y="3161919"/>
            <a:ext cx="1210883" cy="1176859"/>
          </a:xfrm>
          <a:prstGeom prst="flowChartConnector">
            <a:avLst/>
          </a:prstGeom>
        </p:spPr>
      </p:pic>
      <p:pic>
        <p:nvPicPr>
          <p:cNvPr id="46" name="Рисунок 45" descr="Изображение выглядит как Зуб, губа, кожа, крупный план&#10;&#10;Автоматически созданное описание">
            <a:extLst>
              <a:ext uri="{FF2B5EF4-FFF2-40B4-BE49-F238E27FC236}">
                <a16:creationId xmlns:a16="http://schemas.microsoft.com/office/drawing/2014/main" id="{36E22206-4588-D099-5D08-7EBAF37CB3F9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" t="2945" r="1203" b="2086"/>
          <a:stretch/>
        </p:blipFill>
        <p:spPr>
          <a:xfrm>
            <a:off x="3970214" y="1461627"/>
            <a:ext cx="1143012" cy="1098768"/>
          </a:xfrm>
          <a:prstGeom prst="flowChartConnector">
            <a:avLst/>
          </a:prstGeom>
        </p:spPr>
      </p:pic>
      <p:pic>
        <p:nvPicPr>
          <p:cNvPr id="50" name="Рисунок 49" descr="Изображение выглядит как кожа, человек, Зуб, губа&#10;&#10;Автоматически созданное описание">
            <a:extLst>
              <a:ext uri="{FF2B5EF4-FFF2-40B4-BE49-F238E27FC236}">
                <a16:creationId xmlns:a16="http://schemas.microsoft.com/office/drawing/2014/main" id="{021EE64A-4031-2926-744D-1B3CFBD8AF4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" t="1978" r="1484" b="1892"/>
          <a:stretch/>
        </p:blipFill>
        <p:spPr>
          <a:xfrm>
            <a:off x="2656176" y="1461627"/>
            <a:ext cx="1143014" cy="1101219"/>
          </a:xfrm>
          <a:prstGeom prst="flowChartConnector">
            <a:avLst/>
          </a:prstGeom>
        </p:spPr>
      </p:pic>
      <p:grpSp>
        <p:nvGrpSpPr>
          <p:cNvPr id="27" name="стрелка большая">
            <a:extLst>
              <a:ext uri="{FF2B5EF4-FFF2-40B4-BE49-F238E27FC236}">
                <a16:creationId xmlns:a16="http://schemas.microsoft.com/office/drawing/2014/main" id="{E547566B-5576-66F8-1408-AFC635F38A88}"/>
              </a:ext>
            </a:extLst>
          </p:cNvPr>
          <p:cNvGrpSpPr/>
          <p:nvPr/>
        </p:nvGrpSpPr>
        <p:grpSpPr>
          <a:xfrm>
            <a:off x="3745384" y="2661684"/>
            <a:ext cx="316518" cy="2114344"/>
            <a:chOff x="5991195" y="2566738"/>
            <a:chExt cx="314473" cy="1851530"/>
          </a:xfrm>
        </p:grpSpPr>
        <p:sp>
          <p:nvSpPr>
            <p:cNvPr id="28" name="Стрелка вверх 1">
              <a:extLst>
                <a:ext uri="{FF2B5EF4-FFF2-40B4-BE49-F238E27FC236}">
                  <a16:creationId xmlns:a16="http://schemas.microsoft.com/office/drawing/2014/main" id="{A29F9A04-4A91-0895-EC3C-998B807441D9}"/>
                </a:ext>
              </a:extLst>
            </p:cNvPr>
            <p:cNvSpPr/>
            <p:nvPr/>
          </p:nvSpPr>
          <p:spPr>
            <a:xfrm>
              <a:off x="5991195" y="2566738"/>
              <a:ext cx="314473" cy="972811"/>
            </a:xfrm>
            <a:prstGeom prst="upArrow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3ABDD2F3-FF7B-A773-0D43-EFFBD358B0F5}"/>
                </a:ext>
              </a:extLst>
            </p:cNvPr>
            <p:cNvSpPr/>
            <p:nvPr/>
          </p:nvSpPr>
          <p:spPr>
            <a:xfrm flipH="1">
              <a:off x="6067341" y="4378232"/>
              <a:ext cx="109528" cy="40036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стрелка маленькая">
            <a:extLst>
              <a:ext uri="{FF2B5EF4-FFF2-40B4-BE49-F238E27FC236}">
                <a16:creationId xmlns:a16="http://schemas.microsoft.com/office/drawing/2014/main" id="{A442E999-E04B-0B74-3E8C-CB1C967510B8}"/>
              </a:ext>
            </a:extLst>
          </p:cNvPr>
          <p:cNvGrpSpPr/>
          <p:nvPr/>
        </p:nvGrpSpPr>
        <p:grpSpPr>
          <a:xfrm>
            <a:off x="3725216" y="3127497"/>
            <a:ext cx="351392" cy="1275753"/>
            <a:chOff x="6122468" y="2820483"/>
            <a:chExt cx="341272" cy="2333667"/>
          </a:xfrm>
        </p:grpSpPr>
        <p:sp>
          <p:nvSpPr>
            <p:cNvPr id="31" name="Стрелка вверх 23">
              <a:extLst>
                <a:ext uri="{FF2B5EF4-FFF2-40B4-BE49-F238E27FC236}">
                  <a16:creationId xmlns:a16="http://schemas.microsoft.com/office/drawing/2014/main" id="{CFE6492C-30ED-8670-BFBA-7E4FD9B651E6}"/>
                </a:ext>
              </a:extLst>
            </p:cNvPr>
            <p:cNvSpPr/>
            <p:nvPr/>
          </p:nvSpPr>
          <p:spPr>
            <a:xfrm>
              <a:off x="6149267" y="2820483"/>
              <a:ext cx="314473" cy="1174356"/>
            </a:xfrm>
            <a:prstGeom prst="upArrow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0716C43B-72C1-76E7-DD3C-9F64FFA40EEC}"/>
                </a:ext>
              </a:extLst>
            </p:cNvPr>
            <p:cNvSpPr/>
            <p:nvPr/>
          </p:nvSpPr>
          <p:spPr>
            <a:xfrm flipV="1">
              <a:off x="6122468" y="4878347"/>
              <a:ext cx="230839" cy="27580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Овал 32">
            <a:extLst>
              <a:ext uri="{FF2B5EF4-FFF2-40B4-BE49-F238E27FC236}">
                <a16:creationId xmlns:a16="http://schemas.microsoft.com/office/drawing/2014/main" id="{4043D6B6-CBA4-EB50-9441-CCACB8397C01}"/>
              </a:ext>
            </a:extLst>
          </p:cNvPr>
          <p:cNvSpPr/>
          <p:nvPr/>
        </p:nvSpPr>
        <p:spPr>
          <a:xfrm>
            <a:off x="3722839" y="3543398"/>
            <a:ext cx="354502" cy="337948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821" y="883248"/>
            <a:ext cx="5342785" cy="5438192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C28A7A53-1244-AC10-0441-9BEE90776F83}"/>
              </a:ext>
            </a:extLst>
          </p:cNvPr>
          <p:cNvSpPr/>
          <p:nvPr/>
        </p:nvSpPr>
        <p:spPr>
          <a:xfrm>
            <a:off x="7295458" y="1264741"/>
            <a:ext cx="4478743" cy="3138509"/>
          </a:xfrm>
          <a:prstGeom prst="roundRect">
            <a:avLst/>
          </a:prstGeom>
          <a:solidFill>
            <a:schemeClr val="lt1">
              <a:alpha val="91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ED38F5-0142-75E1-8EF3-0EF8D352F69B}"/>
              </a:ext>
            </a:extLst>
          </p:cNvPr>
          <p:cNvSpPr txBox="1"/>
          <p:nvPr/>
        </p:nvSpPr>
        <p:spPr>
          <a:xfrm>
            <a:off x="7304747" y="1279723"/>
            <a:ext cx="4478742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Трубочка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Вытянуть сомкнутые губы вперед. Удерживать их в таком положении под счет от 1 до 5-10.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005C67-611C-7266-8007-924BC59C6AF7}"/>
              </a:ext>
            </a:extLst>
          </p:cNvPr>
          <p:cNvSpPr txBox="1"/>
          <p:nvPr/>
        </p:nvSpPr>
        <p:spPr>
          <a:xfrm>
            <a:off x="7321978" y="1250495"/>
            <a:ext cx="44787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Лопата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Рот приоткрыть. Широкий, расслабленный язык положить на нижнюю губу.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9CB555-10A6-2CD9-D557-EA8F10FBD607}"/>
              </a:ext>
            </a:extLst>
          </p:cNvPr>
          <p:cNvSpPr txBox="1"/>
          <p:nvPr/>
        </p:nvSpPr>
        <p:spPr>
          <a:xfrm>
            <a:off x="7268939" y="1427501"/>
            <a:ext cx="4478742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Чистим нижние зубки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Открой рот. Проводи языком по нижним зубам влево-вправо.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BFA13A-5C30-3227-6910-733CACBBC01D}"/>
              </a:ext>
            </a:extLst>
          </p:cNvPr>
          <p:cNvSpPr txBox="1"/>
          <p:nvPr/>
        </p:nvSpPr>
        <p:spPr>
          <a:xfrm>
            <a:off x="7313363" y="1423620"/>
            <a:ext cx="4478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Дуем на кошку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Открыть рот. Кончик языка упереть в нижние зубы, подуть на язык.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AAD90E-0B32-9154-1356-F9E63206B438}"/>
              </a:ext>
            </a:extLst>
          </p:cNvPr>
          <p:cNvSpPr txBox="1"/>
          <p:nvPr/>
        </p:nvSpPr>
        <p:spPr>
          <a:xfrm>
            <a:off x="7285979" y="1322856"/>
            <a:ext cx="4478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Кошка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Открыть рот. Кончик языка упереть в нижние зубы, язык выгнуть вверх.</a:t>
            </a:r>
            <a:endParaRPr lang="ru-UA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86E27D-D390-A0E5-7463-995FA0C7571E}"/>
              </a:ext>
            </a:extLst>
          </p:cNvPr>
          <p:cNvSpPr txBox="1"/>
          <p:nvPr/>
        </p:nvSpPr>
        <p:spPr>
          <a:xfrm>
            <a:off x="7321978" y="1370523"/>
            <a:ext cx="4478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Comic Sans MS" panose="030F0702030302020204" pitchFamily="66" charset="0"/>
              </a:rPr>
              <a:t>Заборчик</a:t>
            </a:r>
          </a:p>
          <a:p>
            <a:pPr algn="ctr"/>
            <a:endParaRPr lang="ru-RU" sz="2800" dirty="0">
              <a:latin typeface="Comic Sans MS" panose="030F0702030302020204" pitchFamily="66" charset="0"/>
            </a:endParaRPr>
          </a:p>
          <a:p>
            <a:pPr algn="ctr"/>
            <a:r>
              <a:rPr lang="ru-RU" sz="2800" dirty="0">
                <a:latin typeface="Comic Sans MS" panose="030F0702030302020204" pitchFamily="66" charset="0"/>
              </a:rPr>
              <a:t>Улыбнуться (зубы видны). Удерживать губы в таком положении.</a:t>
            </a:r>
          </a:p>
        </p:txBody>
      </p:sp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600000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6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800000">
                                      <p:cBhvr>
                                        <p:cTn id="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900000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1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100000">
                                      <p:cBhvr>
                                        <p:cTn id="1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  <p:bldP spid="19" grpId="0"/>
      <p:bldP spid="19" grpId="1"/>
      <p:bldP spid="21" grpId="0"/>
      <p:bldP spid="21" grpId="1"/>
      <p:bldP spid="20" grpId="0"/>
      <p:bldP spid="20" grpId="1"/>
      <p:bldP spid="9" grpId="0"/>
      <p:bldP spid="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92</Words>
  <Application>Microsoft Office PowerPoint</Application>
  <PresentationFormat>Широкоэкранный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27</cp:revision>
  <dcterms:created xsi:type="dcterms:W3CDTF">2024-05-03T09:09:01Z</dcterms:created>
  <dcterms:modified xsi:type="dcterms:W3CDTF">2024-08-24T11:35:54Z</dcterms:modified>
</cp:coreProperties>
</file>