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65" autoAdjust="0"/>
  </p:normalViewPr>
  <p:slideViewPr>
    <p:cSldViewPr snapToGrid="0">
      <p:cViewPr>
        <p:scale>
          <a:sx n="75" d="100"/>
          <a:sy n="75" d="100"/>
        </p:scale>
        <p:origin x="1836" y="630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26.10.2024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jpeg"/><Relationship Id="rId7" Type="http://schemas.openxmlformats.org/officeDocument/2006/relationships/image" Target="../media/image5.jpg"/><Relationship Id="rId8" Type="http://schemas.openxmlformats.org/officeDocument/2006/relationships/image" Target="../media/image6.jpeg"/><Relationship Id="rId9" Type="http://schemas.openxmlformats.org/officeDocument/2006/relationships/image" Target="../media/image7.jpg"/><Relationship Id="rId10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Красочность, Сирень, шаблон, прямоугольный&#10;&#10;Автоматически созданное описание">
            <a:extLst>
              <a:ext uri="{FF2B5EF4-FFF2-40B4-BE49-F238E27FC236}">
                <a16:creationId xmlns:a16="http://schemas.microsoft.com/office/drawing/2014/main" id="{C60E2147-50D0-5FC8-9FB7-13885704AE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47"/>
          <a:stretch/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sp>
        <p:nvSpPr>
          <p:cNvPr id="39" name="Стрелка: вверх 38">
            <a:extLst>
              <a:ext uri="{FF2B5EF4-FFF2-40B4-BE49-F238E27FC236}">
                <a16:creationId xmlns:a16="http://schemas.microsoft.com/office/drawing/2014/main" id="{39FF0173-5493-218B-17C6-DF306B957ACB}"/>
              </a:ext>
            </a:extLst>
          </p:cNvPr>
          <p:cNvSpPr/>
          <p:nvPr/>
        </p:nvSpPr>
        <p:spPr>
          <a:xfrm rot="16200000">
            <a:off x="8575040" y="1800031"/>
            <a:ext cx="956176" cy="2255863"/>
          </a:xfrm>
          <a:prstGeom prst="upArrow">
            <a:avLst>
              <a:gd name="adj1" fmla="val 54050"/>
              <a:gd name="adj2" fmla="val 120396"/>
            </a:avLst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4BFAA642-CCCF-5808-85AE-4D01A7B5CFF4}"/>
              </a:ext>
            </a:extLst>
          </p:cNvPr>
          <p:cNvGrpSpPr/>
          <p:nvPr/>
        </p:nvGrpSpPr>
        <p:grpSpPr>
          <a:xfrm rot="5400000">
            <a:off x="347152" y="221801"/>
            <a:ext cx="6452810" cy="6418789"/>
            <a:chOff x="724522" y="221801"/>
            <a:chExt cx="6452810" cy="6418789"/>
          </a:xfrm>
        </p:grpSpPr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id="{8225A4AE-E4AE-0F85-476E-04EF9D75A19E}"/>
                </a:ext>
              </a:extLst>
            </p:cNvPr>
            <p:cNvGrpSpPr/>
            <p:nvPr/>
          </p:nvGrpSpPr>
          <p:grpSpPr>
            <a:xfrm>
              <a:off x="724522" y="221801"/>
              <a:ext cx="6452810" cy="6418789"/>
              <a:chOff x="105264" y="570662"/>
              <a:chExt cx="5746976" cy="5716676"/>
            </a:xfrm>
          </p:grpSpPr>
          <p:pic>
            <p:nvPicPr>
              <p:cNvPr id="14" name="Picture 4" descr="Колесо Фортуны | Knife Hit вики | Fandom">
                <a:extLst>
                  <a:ext uri="{FF2B5EF4-FFF2-40B4-BE49-F238E27FC236}">
                    <a16:creationId xmlns:a16="http://schemas.microsoft.com/office/drawing/2014/main" id="{6382A3FD-68AD-77A0-B610-31EDAB45709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264" y="570662"/>
                <a:ext cx="5746976" cy="57166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" name="Блок-схема: узел суммирования 14">
                <a:extLst>
                  <a:ext uri="{FF2B5EF4-FFF2-40B4-BE49-F238E27FC236}">
                    <a16:creationId xmlns:a16="http://schemas.microsoft.com/office/drawing/2014/main" id="{1D11473B-0644-C1DA-8ED3-6B600C4F0E29}"/>
                  </a:ext>
                </a:extLst>
              </p:cNvPr>
              <p:cNvSpPr/>
              <p:nvPr/>
            </p:nvSpPr>
            <p:spPr>
              <a:xfrm>
                <a:off x="425502" y="934042"/>
                <a:ext cx="5109694" cy="5029200"/>
              </a:xfrm>
              <a:prstGeom prst="flowChartSummingJunction">
                <a:avLst/>
              </a:prstGeom>
              <a:gradFill flip="none" rotWithShape="1">
                <a:gsLst>
                  <a:gs pos="0">
                    <a:schemeClr val="accent5">
                      <a:lumMod val="5000"/>
                      <a:lumOff val="95000"/>
                    </a:schemeClr>
                  </a:gs>
                  <a:gs pos="99000">
                    <a:schemeClr val="accent5">
                      <a:lumMod val="45000"/>
                      <a:lumOff val="55000"/>
                    </a:schemeClr>
                  </a:gs>
                  <a:gs pos="100000">
                    <a:schemeClr val="accent5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ln>
                <a:solidFill>
                  <a:srgbClr val="002060"/>
                </a:solidFill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16" name="Рисунок 15" descr="Изображение выглядит как Зуб, человек, губа, кожа&#10;&#10;Автоматически созданное описание">
              <a:extLst>
                <a:ext uri="{FF2B5EF4-FFF2-40B4-BE49-F238E27FC236}">
                  <a16:creationId xmlns:a16="http://schemas.microsoft.com/office/drawing/2014/main" id="{FD27D144-5677-1CB4-0EA2-0DE0121309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44" r="1565" b="1992"/>
            <a:stretch/>
          </p:blipFill>
          <p:spPr>
            <a:xfrm>
              <a:off x="4679310" y="2449874"/>
              <a:ext cx="1964771" cy="1446033"/>
            </a:xfrm>
            <a:prstGeom prst="ellipse">
              <a:avLst/>
            </a:prstGeom>
          </p:spPr>
        </p:pic>
        <p:pic>
          <p:nvPicPr>
            <p:cNvPr id="18" name="Рисунок 17" descr="Изображение выглядит как кожа, губа, Зуб, человек&#10;&#10;Автоматически созданное описание">
              <a:extLst>
                <a:ext uri="{FF2B5EF4-FFF2-40B4-BE49-F238E27FC236}">
                  <a16:creationId xmlns:a16="http://schemas.microsoft.com/office/drawing/2014/main" id="{E29D0782-406B-3D13-84D6-66D98DA906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9" t="2333" r="5706" b="2794"/>
            <a:stretch/>
          </p:blipFill>
          <p:spPr>
            <a:xfrm rot="5400000">
              <a:off x="3298862" y="4373517"/>
              <a:ext cx="1870172" cy="1446033"/>
            </a:xfrm>
            <a:prstGeom prst="ellipse">
              <a:avLst/>
            </a:prstGeom>
          </p:spPr>
        </p:pic>
        <p:pic>
          <p:nvPicPr>
            <p:cNvPr id="22" name="Рисунок 21" descr="Изображение выглядит как кожа, человек, Зуб, губа&#10;&#10;Автоматически созданное описание">
              <a:extLst>
                <a:ext uri="{FF2B5EF4-FFF2-40B4-BE49-F238E27FC236}">
                  <a16:creationId xmlns:a16="http://schemas.microsoft.com/office/drawing/2014/main" id="{CC4195D3-433C-D321-0EA0-B161D07571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7" t="1978" r="1484" b="1892"/>
            <a:stretch/>
          </p:blipFill>
          <p:spPr>
            <a:xfrm rot="10800000">
              <a:off x="1242975" y="3044769"/>
              <a:ext cx="1955118" cy="1442134"/>
            </a:xfrm>
            <a:prstGeom prst="ellipse">
              <a:avLst/>
            </a:prstGeom>
          </p:spPr>
        </p:pic>
        <p:pic>
          <p:nvPicPr>
            <p:cNvPr id="27" name="Рисунок 26" descr="Изображение выглядит как Зуб, человек, губа, кожа&#10;&#10;Автоматически созданное описание">
              <a:extLst>
                <a:ext uri="{FF2B5EF4-FFF2-40B4-BE49-F238E27FC236}">
                  <a16:creationId xmlns:a16="http://schemas.microsoft.com/office/drawing/2014/main" id="{B3C59D02-A9DD-1AAF-351C-B68350F9A0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8" t="1679" r="3342" b="2904"/>
            <a:stretch/>
          </p:blipFill>
          <p:spPr>
            <a:xfrm rot="15973883">
              <a:off x="2607869" y="1047634"/>
              <a:ext cx="1955119" cy="1455425"/>
            </a:xfrm>
            <a:prstGeom prst="ellipse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FE801E8-D58A-FCBD-9F7B-B505B666CC20}"/>
              </a:ext>
            </a:extLst>
          </p:cNvPr>
          <p:cNvSpPr txBox="1"/>
          <p:nvPr/>
        </p:nvSpPr>
        <p:spPr>
          <a:xfrm>
            <a:off x="4837461" y="4019885"/>
            <a:ext cx="8903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CA622C-996B-7057-8A28-6A1F3B589056}"/>
              </a:ext>
            </a:extLst>
          </p:cNvPr>
          <p:cNvSpPr txBox="1"/>
          <p:nvPr/>
        </p:nvSpPr>
        <p:spPr>
          <a:xfrm>
            <a:off x="4846681" y="4013869"/>
            <a:ext cx="8903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mic Sans MS" panose="030F0702030302020204" pitchFamily="66" charset="0"/>
              </a:rPr>
              <a:t>15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26AF47-1772-84E9-4724-E61FB8B4AB13}"/>
              </a:ext>
            </a:extLst>
          </p:cNvPr>
          <p:cNvSpPr txBox="1"/>
          <p:nvPr/>
        </p:nvSpPr>
        <p:spPr>
          <a:xfrm>
            <a:off x="4855213" y="4019885"/>
            <a:ext cx="8903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ECF4E6-2E43-3843-110B-A34B7CCAF660}"/>
              </a:ext>
            </a:extLst>
          </p:cNvPr>
          <p:cNvSpPr txBox="1"/>
          <p:nvPr/>
        </p:nvSpPr>
        <p:spPr>
          <a:xfrm>
            <a:off x="4855212" y="4009215"/>
            <a:ext cx="8903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923C77A7-F099-4B8F-E1F0-BDCAF7B0147D}"/>
              </a:ext>
            </a:extLst>
          </p:cNvPr>
          <p:cNvSpPr/>
          <p:nvPr/>
        </p:nvSpPr>
        <p:spPr>
          <a:xfrm>
            <a:off x="6838457" y="4187432"/>
            <a:ext cx="4979448" cy="2554545"/>
          </a:xfrm>
          <a:prstGeom prst="roundRect">
            <a:avLst/>
          </a:prstGeom>
          <a:solidFill>
            <a:schemeClr val="lt1">
              <a:alpha val="91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16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76A0703-5484-11B1-C559-4AABE93F9B9B}"/>
              </a:ext>
            </a:extLst>
          </p:cNvPr>
          <p:cNvSpPr txBox="1"/>
          <p:nvPr/>
        </p:nvSpPr>
        <p:spPr>
          <a:xfrm>
            <a:off x="6878924" y="4177136"/>
            <a:ext cx="497944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latin typeface="Comic Sans MS" panose="030F0702030302020204" pitchFamily="66" charset="0"/>
              </a:rPr>
              <a:t>Котушка</a:t>
            </a:r>
            <a:endParaRPr lang="ru-RU" sz="2000" b="1" dirty="0">
              <a:latin typeface="Comic Sans MS" panose="030F0702030302020204" pitchFamily="66" charset="0"/>
            </a:endParaRPr>
          </a:p>
          <a:p>
            <a:pPr algn="ctr"/>
            <a:endParaRPr lang="ru-RU" sz="2000" dirty="0">
              <a:latin typeface="Comic Sans MS" panose="030F0702030302020204" pitchFamily="66" charset="0"/>
            </a:endParaRPr>
          </a:p>
          <a:p>
            <a:pPr algn="ctr"/>
            <a:r>
              <a:rPr lang="ru-RU" sz="2000" dirty="0">
                <a:latin typeface="Comic Sans MS" panose="030F0702030302020204" pitchFamily="66" charset="0"/>
              </a:rPr>
              <a:t>Рот </a:t>
            </a:r>
            <a:r>
              <a:rPr lang="ru-RU" sz="2000" dirty="0" err="1">
                <a:latin typeface="Comic Sans MS" panose="030F0702030302020204" pitchFamily="66" charset="0"/>
              </a:rPr>
              <a:t>відкритий</a:t>
            </a:r>
            <a:r>
              <a:rPr lang="ru-RU" sz="2000" dirty="0">
                <a:latin typeface="Comic Sans MS" panose="030F0702030302020204" pitchFamily="66" charset="0"/>
              </a:rPr>
              <a:t>. Губи в </a:t>
            </a:r>
            <a:r>
              <a:rPr lang="ru-RU" sz="2000" dirty="0" err="1">
                <a:latin typeface="Comic Sans MS" panose="030F0702030302020204" pitchFamily="66" charset="0"/>
              </a:rPr>
              <a:t>посмішці</a:t>
            </a:r>
            <a:r>
              <a:rPr lang="ru-RU" sz="2000" dirty="0">
                <a:latin typeface="Comic Sans MS" panose="030F0702030302020204" pitchFamily="66" charset="0"/>
              </a:rPr>
              <a:t>. Широкий </a:t>
            </a:r>
            <a:r>
              <a:rPr lang="ru-RU" sz="2000" dirty="0" err="1">
                <a:latin typeface="Comic Sans MS" panose="030F0702030302020204" pitchFamily="66" charset="0"/>
              </a:rPr>
              <a:t>кінчик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язика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упирається</a:t>
            </a:r>
            <a:r>
              <a:rPr lang="ru-RU" sz="2000" dirty="0">
                <a:latin typeface="Comic Sans MS" panose="030F0702030302020204" pitchFamily="66" charset="0"/>
              </a:rPr>
              <a:t> в основу </a:t>
            </a:r>
            <a:r>
              <a:rPr lang="ru-RU" sz="2000" dirty="0" err="1">
                <a:latin typeface="Comic Sans MS" panose="030F0702030302020204" pitchFamily="66" charset="0"/>
              </a:rPr>
              <a:t>верхніх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різців</a:t>
            </a:r>
            <a:r>
              <a:rPr lang="ru-RU" sz="2000" dirty="0">
                <a:latin typeface="Comic Sans MS" panose="030F0702030302020204" pitchFamily="66" charset="0"/>
              </a:rPr>
              <a:t>. </a:t>
            </a:r>
            <a:r>
              <a:rPr lang="ru-RU" sz="2000" dirty="0" err="1">
                <a:latin typeface="Comic Sans MS" panose="030F0702030302020204" pitchFamily="66" charset="0"/>
              </a:rPr>
              <a:t>Бічні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краї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притиснуті</a:t>
            </a:r>
            <a:r>
              <a:rPr lang="ru-RU" sz="2000" dirty="0">
                <a:latin typeface="Comic Sans MS" panose="030F0702030302020204" pitchFamily="66" charset="0"/>
              </a:rPr>
              <a:t> до </a:t>
            </a:r>
            <a:r>
              <a:rPr lang="ru-RU" sz="2000" dirty="0" err="1">
                <a:latin typeface="Comic Sans MS" panose="030F0702030302020204" pitchFamily="66" charset="0"/>
              </a:rPr>
              <a:t>верхніх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корінних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зубів</a:t>
            </a:r>
            <a:r>
              <a:rPr lang="ru-RU" sz="2000" dirty="0">
                <a:latin typeface="Comic Sans MS" panose="030F0702030302020204" pitchFamily="66" charset="0"/>
              </a:rPr>
              <a:t>. Широкий </a:t>
            </a:r>
            <a:r>
              <a:rPr lang="ru-RU" sz="2000" dirty="0" err="1">
                <a:latin typeface="Comic Sans MS" panose="030F0702030302020204" pitchFamily="66" charset="0"/>
              </a:rPr>
              <a:t>язик</a:t>
            </a:r>
            <a:r>
              <a:rPr lang="ru-RU" sz="2000" dirty="0">
                <a:latin typeface="Comic Sans MS" panose="030F0702030302020204" pitchFamily="66" charset="0"/>
              </a:rPr>
              <a:t> "</a:t>
            </a:r>
            <a:r>
              <a:rPr lang="ru-RU" sz="2000" dirty="0" err="1">
                <a:latin typeface="Comic Sans MS" panose="030F0702030302020204" pitchFamily="66" charset="0"/>
              </a:rPr>
              <a:t>викочується</a:t>
            </a:r>
            <a:r>
              <a:rPr lang="ru-RU" sz="2000" dirty="0">
                <a:latin typeface="Comic Sans MS" panose="030F0702030302020204" pitchFamily="66" charset="0"/>
              </a:rPr>
              <a:t>" вперед і </a:t>
            </a:r>
            <a:r>
              <a:rPr lang="ru-RU" sz="2000" dirty="0" err="1">
                <a:latin typeface="Comic Sans MS" panose="030F0702030302020204" pitchFamily="66" charset="0"/>
              </a:rPr>
              <a:t>прибирається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вглиб</a:t>
            </a:r>
            <a:r>
              <a:rPr lang="ru-RU" sz="2000" dirty="0">
                <a:latin typeface="Comic Sans MS" panose="030F0702030302020204" pitchFamily="66" charset="0"/>
              </a:rPr>
              <a:t> рота.</a:t>
            </a:r>
            <a:endParaRPr lang="ru-UA" sz="2000" dirty="0">
              <a:latin typeface="Comic Sans MS" panose="030F07020303020202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B8C230-24E0-4931-1DB7-18E7DB46DAFD}"/>
              </a:ext>
            </a:extLst>
          </p:cNvPr>
          <p:cNvSpPr txBox="1"/>
          <p:nvPr/>
        </p:nvSpPr>
        <p:spPr>
          <a:xfrm>
            <a:off x="6848391" y="4115580"/>
            <a:ext cx="497944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>
                <a:latin typeface="Comic Sans MS" panose="030F0702030302020204" pitchFamily="66" charset="0"/>
              </a:rPr>
              <a:t>Кішка</a:t>
            </a:r>
            <a:endParaRPr lang="ru-RU" sz="2400" b="1" dirty="0">
              <a:latin typeface="Comic Sans MS" panose="030F0702030302020204" pitchFamily="66" charset="0"/>
            </a:endParaRPr>
          </a:p>
          <a:p>
            <a:pPr algn="ctr"/>
            <a:endParaRPr lang="ru-RU" sz="2400" dirty="0">
              <a:latin typeface="Comic Sans MS" panose="030F0702030302020204" pitchFamily="66" charset="0"/>
            </a:endParaRPr>
          </a:p>
          <a:p>
            <a:pPr algn="ctr"/>
            <a:r>
              <a:rPr lang="ru-RU" sz="2400" dirty="0" err="1">
                <a:latin typeface="Comic Sans MS" panose="030F0702030302020204" pitchFamily="66" charset="0"/>
              </a:rPr>
              <a:t>Відкрити</a:t>
            </a:r>
            <a:r>
              <a:rPr lang="ru-RU" sz="2400" dirty="0">
                <a:latin typeface="Comic Sans MS" panose="030F0702030302020204" pitchFamily="66" charset="0"/>
              </a:rPr>
              <a:t> рот і </a:t>
            </a:r>
            <a:r>
              <a:rPr lang="ru-RU" sz="2400" dirty="0" err="1">
                <a:latin typeface="Comic Sans MS" panose="030F0702030302020204" pitchFamily="66" charset="0"/>
              </a:rPr>
              <a:t>напруженим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язиком</a:t>
            </a:r>
            <a:r>
              <a:rPr lang="ru-RU" sz="2400" dirty="0">
                <a:latin typeface="Comic Sans MS" panose="030F0702030302020204" pitchFamily="66" charset="0"/>
              </a:rPr>
              <a:t> по </a:t>
            </a:r>
            <a:r>
              <a:rPr lang="ru-RU" sz="2400" dirty="0" err="1">
                <a:latin typeface="Comic Sans MS" panose="030F0702030302020204" pitchFamily="66" charset="0"/>
              </a:rPr>
              <a:t>черзі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із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зусиллям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упиратися</a:t>
            </a:r>
            <a:r>
              <a:rPr lang="ru-RU" sz="2400" dirty="0">
                <a:latin typeface="Comic Sans MS" panose="030F0702030302020204" pitchFamily="66" charset="0"/>
              </a:rPr>
              <a:t> у </a:t>
            </a:r>
            <a:r>
              <a:rPr lang="ru-RU" sz="2400" dirty="0" err="1">
                <a:latin typeface="Comic Sans MS" panose="030F0702030302020204" pitchFamily="66" charset="0"/>
              </a:rPr>
              <a:t>нижні</a:t>
            </a:r>
            <a:r>
              <a:rPr lang="ru-RU" sz="2400" dirty="0">
                <a:latin typeface="Comic Sans MS" panose="030F0702030302020204" pitchFamily="66" charset="0"/>
              </a:rPr>
              <a:t>, а </a:t>
            </a:r>
            <a:r>
              <a:rPr lang="ru-RU" sz="2400" dirty="0" err="1">
                <a:latin typeface="Comic Sans MS" panose="030F0702030302020204" pitchFamily="66" charset="0"/>
              </a:rPr>
              <a:t>потім</a:t>
            </a:r>
            <a:r>
              <a:rPr lang="ru-RU" sz="2400" dirty="0">
                <a:latin typeface="Comic Sans MS" panose="030F0702030302020204" pitchFamily="66" charset="0"/>
              </a:rPr>
              <a:t> у </a:t>
            </a:r>
            <a:r>
              <a:rPr lang="ru-RU" sz="2400" dirty="0" err="1">
                <a:latin typeface="Comic Sans MS" panose="030F0702030302020204" pitchFamily="66" charset="0"/>
              </a:rPr>
              <a:t>верхні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зуби</a:t>
            </a:r>
            <a:r>
              <a:rPr lang="ru-RU" sz="2400" dirty="0">
                <a:latin typeface="Comic Sans MS" panose="030F0702030302020204" pitchFamily="66" charset="0"/>
              </a:rPr>
              <a:t>. </a:t>
            </a:r>
            <a:r>
              <a:rPr lang="ru-RU" sz="2400" dirty="0" err="1">
                <a:latin typeface="Comic Sans MS" panose="030F0702030302020204" pitchFamily="66" charset="0"/>
              </a:rPr>
              <a:t>Язик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має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вигинатися</a:t>
            </a:r>
            <a:r>
              <a:rPr lang="ru-RU" sz="2400" dirty="0">
                <a:latin typeface="Comic Sans MS" panose="030F0702030302020204" pitchFamily="66" charset="0"/>
              </a:rPr>
              <a:t> при </a:t>
            </a:r>
            <a:r>
              <a:rPr lang="ru-RU" sz="2400" dirty="0" err="1">
                <a:latin typeface="Comic Sans MS" panose="030F0702030302020204" pitchFamily="66" charset="0"/>
              </a:rPr>
              <a:t>цьому</a:t>
            </a:r>
            <a:r>
              <a:rPr lang="ru-RU" sz="2400" dirty="0">
                <a:latin typeface="Comic Sans MS" panose="030F0702030302020204" pitchFamily="66" charset="0"/>
              </a:rPr>
              <a:t>.</a:t>
            </a:r>
            <a:endParaRPr lang="ru-UA" sz="2400" dirty="0">
              <a:latin typeface="Comic Sans MS" panose="030F0702030302020204" pitchFamily="66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D139BC3-B38B-C53F-15D7-BA590DFE9AB4}"/>
              </a:ext>
            </a:extLst>
          </p:cNvPr>
          <p:cNvSpPr txBox="1"/>
          <p:nvPr/>
        </p:nvSpPr>
        <p:spPr>
          <a:xfrm>
            <a:off x="6848391" y="4187432"/>
            <a:ext cx="49794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>
                <a:latin typeface="Comic Sans MS" panose="030F0702030302020204" pitchFamily="66" charset="0"/>
              </a:rPr>
              <a:t>Місимо</a:t>
            </a:r>
            <a:r>
              <a:rPr lang="ru-RU" sz="2400" b="1" dirty="0"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latin typeface="Comic Sans MS" panose="030F0702030302020204" pitchFamily="66" charset="0"/>
              </a:rPr>
              <a:t>тісто</a:t>
            </a:r>
            <a:endParaRPr lang="ru-RU" sz="2400" b="1" dirty="0">
              <a:latin typeface="Comic Sans MS" panose="030F0702030302020204" pitchFamily="66" charset="0"/>
            </a:endParaRPr>
          </a:p>
          <a:p>
            <a:pPr algn="ctr"/>
            <a:endParaRPr lang="ru-RU" sz="2400" dirty="0">
              <a:latin typeface="Comic Sans MS" panose="030F0702030302020204" pitchFamily="66" charset="0"/>
            </a:endParaRPr>
          </a:p>
          <a:p>
            <a:pPr algn="ctr"/>
            <a:r>
              <a:rPr lang="ru-RU" sz="2400" dirty="0" err="1">
                <a:latin typeface="Comic Sans MS" panose="030F0702030302020204" pitchFamily="66" charset="0"/>
              </a:rPr>
              <a:t>Усміхнутися</a:t>
            </a:r>
            <a:r>
              <a:rPr lang="ru-RU" sz="2400" dirty="0">
                <a:latin typeface="Comic Sans MS" panose="030F0702030302020204" pitchFamily="66" charset="0"/>
              </a:rPr>
              <a:t>, </a:t>
            </a:r>
            <a:r>
              <a:rPr lang="ru-RU" sz="2400" dirty="0" err="1">
                <a:latin typeface="Comic Sans MS" panose="030F0702030302020204" pitchFamily="66" charset="0"/>
              </a:rPr>
              <a:t>відкрити</a:t>
            </a:r>
            <a:r>
              <a:rPr lang="ru-RU" sz="2400" dirty="0">
                <a:latin typeface="Comic Sans MS" panose="030F0702030302020204" pitchFamily="66" charset="0"/>
              </a:rPr>
              <a:t> рот, </a:t>
            </a:r>
            <a:r>
              <a:rPr lang="ru-RU" sz="2400" dirty="0" err="1">
                <a:latin typeface="Comic Sans MS" panose="030F0702030302020204" pitchFamily="66" charset="0"/>
              </a:rPr>
              <a:t>покласти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язик</a:t>
            </a:r>
            <a:r>
              <a:rPr lang="ru-RU" sz="2400" dirty="0">
                <a:latin typeface="Comic Sans MS" panose="030F0702030302020204" pitchFamily="66" charset="0"/>
              </a:rPr>
              <a:t> на </a:t>
            </a:r>
            <a:r>
              <a:rPr lang="ru-RU" sz="2400" dirty="0" err="1">
                <a:latin typeface="Comic Sans MS" panose="030F0702030302020204" pitchFamily="66" charset="0"/>
              </a:rPr>
              <a:t>нижню</a:t>
            </a:r>
            <a:r>
              <a:rPr lang="ru-RU" sz="2400" dirty="0">
                <a:latin typeface="Comic Sans MS" panose="030F0702030302020204" pitchFamily="66" charset="0"/>
              </a:rPr>
              <a:t> губу і </a:t>
            </a:r>
            <a:r>
              <a:rPr lang="ru-RU" sz="2400" dirty="0" err="1">
                <a:latin typeface="Comic Sans MS" panose="030F0702030302020204" pitchFamily="66" charset="0"/>
              </a:rPr>
              <a:t>шльопати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його</a:t>
            </a:r>
            <a:r>
              <a:rPr lang="ru-RU" sz="2400" dirty="0">
                <a:latin typeface="Comic Sans MS" panose="030F0702030302020204" pitchFamily="66" charset="0"/>
              </a:rPr>
              <a:t> губами «ПЯ-ПЯ-ПЯ».</a:t>
            </a:r>
            <a:endParaRPr lang="ru-UA" sz="2400" dirty="0">
              <a:latin typeface="Comic Sans MS" panose="030F0702030302020204" pitchFamily="66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09BC36-8959-70C7-B3FC-73C0729C669C}"/>
              </a:ext>
            </a:extLst>
          </p:cNvPr>
          <p:cNvSpPr txBox="1"/>
          <p:nvPr/>
        </p:nvSpPr>
        <p:spPr>
          <a:xfrm>
            <a:off x="6817858" y="4187432"/>
            <a:ext cx="49794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Comic Sans MS" panose="030F0702030302020204" pitchFamily="66" charset="0"/>
              </a:rPr>
              <a:t>Лопата</a:t>
            </a:r>
          </a:p>
          <a:p>
            <a:pPr algn="ctr"/>
            <a:endParaRPr lang="ru-RU" sz="2400" dirty="0">
              <a:latin typeface="Comic Sans MS" panose="030F0702030302020204" pitchFamily="66" charset="0"/>
            </a:endParaRPr>
          </a:p>
          <a:p>
            <a:pPr algn="ctr"/>
            <a:r>
              <a:rPr lang="ru-RU" sz="2400" dirty="0" err="1">
                <a:latin typeface="Comic Sans MS" panose="030F0702030302020204" pitchFamily="66" charset="0"/>
              </a:rPr>
              <a:t>Відкрити</a:t>
            </a:r>
            <a:r>
              <a:rPr lang="ru-RU" sz="2400" dirty="0">
                <a:latin typeface="Comic Sans MS" panose="030F0702030302020204" pitchFamily="66" charset="0"/>
              </a:rPr>
              <a:t> рот, </a:t>
            </a:r>
            <a:r>
              <a:rPr lang="ru-RU" sz="2400" dirty="0" err="1">
                <a:latin typeface="Comic Sans MS" panose="030F0702030302020204" pitchFamily="66" charset="0"/>
              </a:rPr>
              <a:t>покласти</a:t>
            </a:r>
            <a:r>
              <a:rPr lang="ru-RU" sz="2400" dirty="0">
                <a:latin typeface="Comic Sans MS" panose="030F0702030302020204" pitchFamily="66" charset="0"/>
              </a:rPr>
              <a:t> широкий </a:t>
            </a:r>
            <a:r>
              <a:rPr lang="ru-RU" sz="2400" dirty="0" err="1">
                <a:latin typeface="Comic Sans MS" panose="030F0702030302020204" pitchFamily="66" charset="0"/>
              </a:rPr>
              <a:t>розслаблений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язик</a:t>
            </a:r>
            <a:r>
              <a:rPr lang="ru-RU" sz="2400" dirty="0">
                <a:latin typeface="Comic Sans MS" panose="030F0702030302020204" pitchFamily="66" charset="0"/>
              </a:rPr>
              <a:t> на </a:t>
            </a:r>
            <a:r>
              <a:rPr lang="ru-RU" sz="2400" dirty="0" err="1">
                <a:latin typeface="Comic Sans MS" panose="030F0702030302020204" pitchFamily="66" charset="0"/>
              </a:rPr>
              <a:t>нижню</a:t>
            </a:r>
            <a:r>
              <a:rPr lang="ru-RU" sz="2400" dirty="0">
                <a:latin typeface="Comic Sans MS" panose="030F0702030302020204" pitchFamily="66" charset="0"/>
              </a:rPr>
              <a:t> губу.</a:t>
            </a:r>
            <a:endParaRPr lang="ru-UA" sz="2400" dirty="0">
              <a:latin typeface="Comic Sans MS" panose="030F0702030302020204" pitchFamily="66" charset="0"/>
            </a:endParaRPr>
          </a:p>
        </p:txBody>
      </p:sp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10" b="1719"/>
          <a:stretch/>
        </p:blipFill>
        <p:spPr>
          <a:xfrm>
            <a:off x="6797991" y="-723234"/>
            <a:ext cx="4327094" cy="534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4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6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8" grpId="0"/>
      <p:bldP spid="8" grpId="1"/>
      <p:bldP spid="7" grpId="0"/>
      <p:bldP spid="7" grpId="1"/>
      <p:bldP spid="9" grpId="0"/>
      <p:bldP spid="9" grpId="1"/>
      <p:bldP spid="20" grpId="0"/>
      <p:bldP spid="20" grpId="1"/>
      <p:bldP spid="11" grpId="0"/>
      <p:bldP spid="11" grpId="1"/>
      <p:bldP spid="21" grpId="0"/>
      <p:bldP spid="21" grpId="1"/>
      <p:bldP spid="13" grpId="0"/>
      <p:bldP spid="13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98</Words>
  <Application>Microsoft Office PowerPoint</Application>
  <PresentationFormat>Широкоэкранный</PresentationFormat>
  <Paragraphs>17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Aptos</vt:lpstr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29</cp:revision>
  <dcterms:created xsi:type="dcterms:W3CDTF">2024-05-03T09:09:01Z</dcterms:created>
  <dcterms:modified xsi:type="dcterms:W3CDTF">2024-10-26T10:46:40Z</dcterms:modified>
</cp:coreProperties>
</file>