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1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microsoft.com/office/2007/relationships/hdphoto" Target="../media/hdphoto1.wdp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146311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Жили-были два мышонка, Круть и Верть, да петушок Голосистое Горлышко. Мышата только и знали, что пели да плясали, крутились да вертелись. А петушок чуть свет поднимался, сперва всех песней будил, а потом принимался за работу. Вот однажды подметал петушок двор и увидел на земле пшеничный колосок.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Круть, Верть, - позвал петушок, - глядите, что я нашёл!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316ABD7-CC8C-2244-0259-7F169DA6B4D8}"/>
              </a:ext>
            </a:extLst>
          </p:cNvPr>
          <p:cNvGrpSpPr/>
          <p:nvPr/>
        </p:nvGrpSpPr>
        <p:grpSpPr>
          <a:xfrm>
            <a:off x="1545948" y="116873"/>
            <a:ext cx="5607096" cy="3969117"/>
            <a:chOff x="5002752" y="170464"/>
            <a:chExt cx="5607096" cy="3969117"/>
          </a:xfrm>
        </p:grpSpPr>
        <p:pic>
          <p:nvPicPr>
            <p:cNvPr id="15" name="Рисунок 14" descr="Изображение выглядит как трава, пейзаж, облако, на открытом воздухе&#10;&#10;Автоматически созданное описание">
              <a:extLst>
                <a:ext uri="{FF2B5EF4-FFF2-40B4-BE49-F238E27FC236}">
                  <a16:creationId xmlns:a16="http://schemas.microsoft.com/office/drawing/2014/main" id="{D434BDD0-16C6-81BE-33CB-D7C7EE8FC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2"/>
            <a:stretch/>
          </p:blipFill>
          <p:spPr>
            <a:xfrm>
              <a:off x="5036685" y="170464"/>
              <a:ext cx="5573163" cy="38890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" name="Рисунок 2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F12D174-2B67-F0B0-8A66-F1A7DAE4C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66" y="1440311"/>
              <a:ext cx="2699270" cy="269927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026C05D-F62D-1CE8-F7EF-3D3006EFA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1261" y="1962390"/>
              <a:ext cx="1466610" cy="146661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56C46B96-7B4A-F72F-F475-E9845F36C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752" y="2341559"/>
              <a:ext cx="1717935" cy="1717935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95AF7D3B-166D-F7B0-11E9-0803B7FE3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6970272" y="2890558"/>
              <a:ext cx="1235836" cy="1235836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трава, пейзаж, облак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BE87F7CD-0AED-22FD-7939-A483FBF83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/>
          <a:stretch/>
        </p:blipFill>
        <p:spPr>
          <a:xfrm>
            <a:off x="1574598" y="109496"/>
            <a:ext cx="5573163" cy="3889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35ADBE98-104F-FE80-75DC-89F4E5AC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565195"/>
            <a:ext cx="1824052" cy="1824052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990D9C9-0D06-92D0-7012-0229B64F5B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5884" y="2194255"/>
            <a:ext cx="1717935" cy="171793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2B0BAD04-4459-B8C4-3874-2A67BC970F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999" y="2213245"/>
            <a:ext cx="1717935" cy="171793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B9FC7167-99B6-0F5F-E761-984CF4BE7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2688208" y="1072361"/>
            <a:ext cx="826566" cy="82656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инструмент, топор&#10;&#10;Автоматически созданное описание">
            <a:extLst>
              <a:ext uri="{FF2B5EF4-FFF2-40B4-BE49-F238E27FC236}">
                <a16:creationId xmlns:a16="http://schemas.microsoft.com/office/drawing/2014/main" id="{7C9EB2AE-F4A4-96C9-3DC6-3F42AAD4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0" t="25998" b="-1"/>
          <a:stretch/>
        </p:blipFill>
        <p:spPr>
          <a:xfrm rot="9824557">
            <a:off x="4660937" y="2098372"/>
            <a:ext cx="1154781" cy="1247170"/>
          </a:xfrm>
          <a:prstGeom prst="ellipse">
            <a:avLst/>
          </a:prstGeom>
        </p:spPr>
      </p:pic>
      <p:pic>
        <p:nvPicPr>
          <p:cNvPr id="29" name="Рисунок 28" descr="Изображение выглядит как мяч, круг, сфер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7BEE6428-98F7-5F86-B450-A4FDCB244A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971" y="1728490"/>
            <a:ext cx="542218" cy="54221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043EB641-11ED-B29B-3979-77B13B27D6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85932" y="112205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7F33DF2A-4EA2-99AB-737E-78008FD224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50" y="525280"/>
            <a:ext cx="2699269" cy="269926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138D3E5A-9A14-6479-A7B9-0FC1CB1A9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93" y="1782738"/>
            <a:ext cx="2243753" cy="224375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арисовка, искусство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625D1A67-790A-0138-E3A1-468BFBAFFC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39" y="2612660"/>
            <a:ext cx="1473076" cy="147307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астение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9853003E-B85A-291F-5938-32FDDF0C72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42">
            <a:off x="4539840" y="3032606"/>
            <a:ext cx="826566" cy="826566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блако, дерево, картина, пейзаж&#10;&#10;Автоматически созданное описание">
            <a:extLst>
              <a:ext uri="{FF2B5EF4-FFF2-40B4-BE49-F238E27FC236}">
                <a16:creationId xmlns:a16="http://schemas.microsoft.com/office/drawing/2014/main" id="{CBCE1E3C-C376-5F68-39A7-FB5384D73F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7"/>
          <a:stretch/>
        </p:blipFill>
        <p:spPr>
          <a:xfrm>
            <a:off x="1566274" y="136497"/>
            <a:ext cx="5573162" cy="38848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Рисунок 50" descr="Изображение выглядит как ветряная мельница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B92AAEE5-B050-0944-85A4-8728C4D13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92" y="549572"/>
            <a:ext cx="2699269" cy="2699269"/>
          </a:xfrm>
          <a:prstGeom prst="rect">
            <a:avLst/>
          </a:prstGeom>
        </p:spPr>
      </p:pic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0B74DD05-B78F-1BCC-9C07-5AA553694290}"/>
              </a:ext>
            </a:extLst>
          </p:cNvPr>
          <p:cNvGrpSpPr/>
          <p:nvPr/>
        </p:nvGrpSpPr>
        <p:grpSpPr>
          <a:xfrm>
            <a:off x="4354585" y="1339901"/>
            <a:ext cx="2243753" cy="2604696"/>
            <a:chOff x="4354585" y="1296359"/>
            <a:chExt cx="2243753" cy="2604696"/>
          </a:xfrm>
        </p:grpSpPr>
        <p:pic>
          <p:nvPicPr>
            <p:cNvPr id="52" name="Рисунок 5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9494D6AF-F15A-11BF-1725-67A4B9C0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585" y="1657302"/>
              <a:ext cx="2243753" cy="2243753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зарисовка, искусство, мешок&#10;&#10;Автоматически созданное описание">
              <a:extLst>
                <a:ext uri="{FF2B5EF4-FFF2-40B4-BE49-F238E27FC236}">
                  <a16:creationId xmlns:a16="http://schemas.microsoft.com/office/drawing/2014/main" id="{07884D74-8578-CE9B-4A04-41087FD7B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887" y="1296359"/>
              <a:ext cx="1473076" cy="1473076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растение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C291B93F-A48E-8D62-195C-371247961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1142">
              <a:off x="5168788" y="1716305"/>
              <a:ext cx="826566" cy="826566"/>
            </a:xfrm>
            <a:prstGeom prst="rect">
              <a:avLst/>
            </a:prstGeom>
          </p:spPr>
        </p:pic>
      </p:grpSp>
      <p:pic>
        <p:nvPicPr>
          <p:cNvPr id="55" name="Рисунок 5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D82C3E9-7CE9-6131-CD3B-EE85B6DEA5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336" y="2843180"/>
            <a:ext cx="987380" cy="987380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D10E3B15-0242-EBCC-723A-2E7A14C64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997" y="2822720"/>
            <a:ext cx="1156582" cy="1156582"/>
          </a:xfrm>
          <a:prstGeom prst="rect">
            <a:avLst/>
          </a:prstGeom>
        </p:spPr>
      </p:pic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112116-C5BB-0E5D-E52D-383330C79DCD}"/>
              </a:ext>
            </a:extLst>
          </p:cNvPr>
          <p:cNvGrpSpPr/>
          <p:nvPr/>
        </p:nvGrpSpPr>
        <p:grpSpPr>
          <a:xfrm>
            <a:off x="1579407" y="108891"/>
            <a:ext cx="5573164" cy="3958086"/>
            <a:chOff x="13672474" y="2809219"/>
            <a:chExt cx="5573164" cy="3958086"/>
          </a:xfrm>
        </p:grpSpPr>
        <p:pic>
          <p:nvPicPr>
            <p:cNvPr id="59" name="Рисунок 58" descr="Изображение выглядит как мебель, стол, в помещении, дизайн интерьера&#10;&#10;Автоматически созданное описание">
              <a:extLst>
                <a:ext uri="{FF2B5EF4-FFF2-40B4-BE49-F238E27FC236}">
                  <a16:creationId xmlns:a16="http://schemas.microsoft.com/office/drawing/2014/main" id="{F5904BB2-F587-EDFE-8E70-792FC551C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7" r="8990"/>
            <a:stretch/>
          </p:blipFill>
          <p:spPr>
            <a:xfrm>
              <a:off x="13672474" y="2809219"/>
              <a:ext cx="5573164" cy="388167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 descr="Изображение выглядит как еда, пирог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B2203C26-A864-F948-EE97-91A4B0772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51" y="4187736"/>
              <a:ext cx="1613474" cy="1613474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10C9E33D-259F-9714-5AC6-EBA32EBF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3920" y="3558563"/>
              <a:ext cx="2243753" cy="2243753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млекопитающее, игрушка,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449847A-D1D8-DDF3-3CB0-DEFF31D47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2509" y="4520537"/>
              <a:ext cx="1150342" cy="115034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мультфильм, млекопитающее, Фигурка животного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CDFEEF-1BB4-3F39-5F1C-7FF839710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2008" y="5419835"/>
              <a:ext cx="1347470" cy="13474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E90EA1FE-22E2-5066-C00A-01E9831A8148}"/>
              </a:ext>
            </a:extLst>
          </p:cNvPr>
          <p:cNvGrpSpPr/>
          <p:nvPr/>
        </p:nvGrpSpPr>
        <p:grpSpPr>
          <a:xfrm>
            <a:off x="1198951" y="-86758"/>
            <a:ext cx="5959376" cy="4084646"/>
            <a:chOff x="11273244" y="7190801"/>
            <a:chExt cx="5959376" cy="4084646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F96D8E5-239A-77C1-9019-E7C8C68D6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200"/>
            <a:stretch/>
          </p:blipFill>
          <p:spPr>
            <a:xfrm>
              <a:off x="11624176" y="7382197"/>
              <a:ext cx="5608444" cy="38932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Рисунок 68" descr="Изображение выглядит как камин, плит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E387780-DC7B-93D0-8CFF-AE223CF4E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3244" y="7190801"/>
              <a:ext cx="3969235" cy="3969235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урообразные, домашняя птица, расчес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32EBEF1D-1B7D-E5D2-EEFF-20B14C654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8867" y="8722961"/>
              <a:ext cx="2243753" cy="2243753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си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063B94A7-B332-C2AD-008B-DA87B814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7749" y="8905979"/>
              <a:ext cx="1589352" cy="158935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AEA96AF5-37AF-FC52-9084-7E1726D51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78447" y="9075955"/>
              <a:ext cx="647955" cy="647955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68143859-4AFD-5D03-E1CF-D97961313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30847" y="9228355"/>
              <a:ext cx="647955" cy="647955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11AF2EFD-88AC-A55E-E54F-18F3FCB1F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247" y="9380755"/>
              <a:ext cx="647955" cy="647955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EC6D5B7A-BF8C-70FD-124C-80BE1864A9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2703" y="9325793"/>
              <a:ext cx="647955" cy="647955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8FC30B3-0849-D570-D809-EAC50F6C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15103" y="9478193"/>
              <a:ext cx="647955" cy="647955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9BF2B3F-F94C-C7AC-E036-1145ED653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BB83A"/>
                </a:clrFrom>
                <a:clrTo>
                  <a:srgbClr val="FBB83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67503" y="9630593"/>
              <a:ext cx="647955" cy="647955"/>
            </a:xfrm>
            <a:prstGeom prst="rect">
              <a:avLst/>
            </a:prstGeom>
          </p:spPr>
        </p:pic>
      </p:grpSp>
      <p:pic>
        <p:nvPicPr>
          <p:cNvPr id="84" name="Рисунок 8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15A60EA7-C76F-E75E-120A-F4C36DB849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r="8990"/>
          <a:stretch/>
        </p:blipFill>
        <p:spPr>
          <a:xfrm>
            <a:off x="1574512" y="109960"/>
            <a:ext cx="5573164" cy="38816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5" name="Рисунок 84" descr="Изображение выглядит как млекопитающее, игрушка, Фигурка живот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7C3268A-3CB3-7E17-47D3-D8AD0104EB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47" y="1821278"/>
            <a:ext cx="1150342" cy="1150342"/>
          </a:xfrm>
          <a:prstGeom prst="rect">
            <a:avLst/>
          </a:prstGeom>
        </p:spPr>
      </p:pic>
      <p:pic>
        <p:nvPicPr>
          <p:cNvPr id="86" name="Рисунок 85" descr="Изображение выглядит как мультфильм, млекопитающее, Фигурка животного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563C39FC-6513-5465-7584-3188C06E1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46" y="2720576"/>
            <a:ext cx="1347470" cy="1347470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посуда, Предметы сервировки, блюдо, круг&#10;&#10;Автоматически созданное описание">
            <a:extLst>
              <a:ext uri="{FF2B5EF4-FFF2-40B4-BE49-F238E27FC236}">
                <a16:creationId xmlns:a16="http://schemas.microsoft.com/office/drawing/2014/main" id="{79328FDA-C7FA-07F6-9310-D3F69D646C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5" y="1832555"/>
            <a:ext cx="1410148" cy="1410148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курообразные, домашняя птица, расческ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63588148-4849-861F-0181-3FCACD6C0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78" y="1727449"/>
            <a:ext cx="2243753" cy="2243753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B3A3CF08-9877-E053-F232-759A8D59A32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451" y="1726817"/>
            <a:ext cx="647955" cy="647955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10C3631B-E70F-E51C-019D-E638542FC2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6" y="1802964"/>
            <a:ext cx="647955" cy="64795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871971E0-924D-DB76-D346-3DC8A4B90B3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74" y="1955364"/>
            <a:ext cx="647955" cy="647955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AE8FB7C-FF9D-21AD-08BF-C77D0F86AFB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205" y="2275056"/>
            <a:ext cx="647955" cy="647955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81B907B-652A-33D9-DBE8-385468D7068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814" y="2294738"/>
            <a:ext cx="647955" cy="64795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D4713BF8-68ED-39CF-8684-A29992168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BB83A"/>
              </a:clrFrom>
              <a:clrTo>
                <a:srgbClr val="FBB83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521" y="2067855"/>
            <a:ext cx="647955" cy="647955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8F53D92E-976E-6EE4-044A-4F57AA3A845A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говорят: - Нужно его обмолотить.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будет молотить?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один.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другой.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 - сказал петушок, - я обмолочу. И принялся за работу. А мышата стали играть в лапту.</a:t>
            </a:r>
            <a:endParaRPr lang="ru-RU" altLang="ru-UA" sz="2300" dirty="0">
              <a:solidFill>
                <a:schemeClr val="tx1"/>
              </a:solidFill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34059724-4451-D178-A22C-B320F7AFA9B5}"/>
              </a:ext>
            </a:extLst>
          </p:cNvPr>
          <p:cNvSpPr/>
          <p:nvPr/>
        </p:nvSpPr>
        <p:spPr>
          <a:xfrm>
            <a:off x="286611" y="415615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Закончил петушок молотить и крикнул: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Эй, Круть, эй, Верть, глядите, сколько я зерна намолотил!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 и запищали в один голос: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Теперь нужно зерно на мельницу нести, муки намолоть!</a:t>
            </a:r>
          </a:p>
        </p:txBody>
      </p: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DF7568E-78A4-486D-8FBA-69C4254DAFC5}"/>
              </a:ext>
            </a:extLst>
          </p:cNvPr>
          <p:cNvSpPr/>
          <p:nvPr/>
        </p:nvSpPr>
        <p:spPr>
          <a:xfrm>
            <a:off x="286611" y="4141843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 кто понесёт? - спросил петушок.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Круть.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Только не я! - закричал Верть.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Ладно,- сказал петушок, - я снесу зерно на мельницу.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Взвалил себе на плечи мешок и пошёл. А мышата тем временем затеяли чехарду. Друг через друга прыгают, веселятся.</a:t>
            </a:r>
          </a:p>
        </p:txBody>
      </p:sp>
      <p:sp>
        <p:nvSpPr>
          <p:cNvPr id="101" name="Прямоугольник: скругленные углы 100">
            <a:extLst>
              <a:ext uri="{FF2B5EF4-FFF2-40B4-BE49-F238E27FC236}">
                <a16:creationId xmlns:a16="http://schemas.microsoft.com/office/drawing/2014/main" id="{4DA7C7E4-5A91-2E66-A29C-0F8553DDEE11}"/>
              </a:ext>
            </a:extLst>
          </p:cNvPr>
          <p:cNvSpPr/>
          <p:nvPr/>
        </p:nvSpPr>
        <p:spPr>
          <a:xfrm>
            <a:off x="274594" y="414184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Вернулся петушок с мельницы, опять зовёт мышат: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Сюда, Круть! Сюда, Верть! Я муку принёс.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Прибежали мышата, смотрят, не нахвалятся:</a:t>
            </a:r>
          </a:p>
          <a:p>
            <a:pPr algn="just"/>
            <a:r>
              <a:rPr lang="ru-RU" altLang="ko-KR" sz="2300" dirty="0">
                <a:solidFill>
                  <a:schemeClr val="tx1"/>
                </a:solidFill>
              </a:rPr>
              <a:t>- Ай да петушок! Ай да молодец! Теперь нужно тесто замесить да пироги печь.</a:t>
            </a:r>
          </a:p>
        </p:txBody>
      </p:sp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2C65E487-7563-C3F5-8BB2-8DECBB45C9D1}"/>
              </a:ext>
            </a:extLst>
          </p:cNvPr>
          <p:cNvSpPr/>
          <p:nvPr/>
        </p:nvSpPr>
        <p:spPr>
          <a:xfrm>
            <a:off x="297176" y="4144066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Кто будет месить? - спросил петушок. А мышата опять своё.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Только не я! - запищал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Подумал, подумал петушок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Видно, мне придётся. - Замесил он тесто, натаскал дров, затопил печь. А как печь истопилась, посадил в неё пироги. </a:t>
            </a: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DF86884F-D1EF-1FE8-596C-9F46D16385AD}"/>
              </a:ext>
            </a:extLst>
          </p:cNvPr>
          <p:cNvSpPr/>
          <p:nvPr/>
        </p:nvSpPr>
        <p:spPr>
          <a:xfrm>
            <a:off x="297176" y="4142835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Мышата тоже времени не теряют: песни поют, пляшут. Испеклись пироги, петушок их вынул, выложил на стол, а мышата тут как тут. И звать их не пришлось.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проголодался я! - пищит Круть.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Ох и есть хочется! - пищит Верть.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И за стол сели.</a:t>
            </a:r>
          </a:p>
        </p:txBody>
      </p:sp>
      <p:sp>
        <p:nvSpPr>
          <p:cNvPr id="104" name="Прямоугольник: скругленные углы 103">
            <a:extLst>
              <a:ext uri="{FF2B5EF4-FFF2-40B4-BE49-F238E27FC236}">
                <a16:creationId xmlns:a16="http://schemas.microsoft.com/office/drawing/2014/main" id="{529DFFB9-330E-D54C-86C4-08D81F10B987}"/>
              </a:ext>
            </a:extLst>
          </p:cNvPr>
          <p:cNvSpPr/>
          <p:nvPr/>
        </p:nvSpPr>
        <p:spPr>
          <a:xfrm>
            <a:off x="288691" y="4151094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А петушок им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Подождите, подождите! Вы мне сперва скажите, кто нашёл колосок.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нашёл! - громко закричали мышата.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колосок обмолотил? - снова спросил петушок.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Ты обмолотил! - потише сказали оба.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- А кто зерно на мельницу носил?</a:t>
            </a:r>
          </a:p>
        </p:txBody>
      </p:sp>
      <p:sp>
        <p:nvSpPr>
          <p:cNvPr id="105" name="Прямоугольник: скругленные углы 104">
            <a:extLst>
              <a:ext uri="{FF2B5EF4-FFF2-40B4-BE49-F238E27FC236}">
                <a16:creationId xmlns:a16="http://schemas.microsoft.com/office/drawing/2014/main" id="{5199282E-F570-56E6-2A9B-E6552B33DDD8}"/>
              </a:ext>
            </a:extLst>
          </p:cNvPr>
          <p:cNvSpPr/>
          <p:nvPr/>
        </p:nvSpPr>
        <p:spPr>
          <a:xfrm>
            <a:off x="262577" y="4141792"/>
            <a:ext cx="8249770" cy="2555983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Тоже ты, - совсем тихо ответили Круть и Верть.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тесто кто месил? Дрова носил? Печь топил? Пироги кто пёк?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Всё ты. Всё ты, - чуть слышно пропищали мышата.</a:t>
            </a:r>
          </a:p>
          <a:p>
            <a:pPr algn="just"/>
            <a:r>
              <a:rPr lang="ru-RU" altLang="ko-KR" sz="2100" dirty="0">
                <a:solidFill>
                  <a:schemeClr val="tx1"/>
                </a:solidFill>
              </a:rPr>
              <a:t>- А вы что делали?  - Что сказать в ответ? И сказать нечего. Стали Круть и Верть вылезать из-за стола, а петушок их не удерживает. Не за что таких лодырей и лентяев пирогами угощать.</a:t>
            </a:r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A10BE5B7-E9BE-6A12-AE25-F915BA90D92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5739" y="55721"/>
            <a:ext cx="1009182" cy="1018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1D9694-EA72-9DDD-42E8-30C02F22B2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27555" y="37872"/>
            <a:ext cx="4193966" cy="4015195"/>
          </a:xfrm>
          <a:prstGeom prst="rect">
            <a:avLst/>
          </a:prstGeom>
        </p:spPr>
      </p:pic>
      <p:pic>
        <p:nvPicPr>
          <p:cNvPr id="191" name="Picture 19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877653" y="3343325"/>
            <a:ext cx="29908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2547 C -4.375E-6 -0.00625 -0.01731 0.00925 -0.03841 0.00925 C -0.06328 0.00925 -0.07226 -0.00811 -0.07617 -0.01852 L -0.07994 -0.03241 C -0.08372 -0.04283 -0.09335 -0.05996 -0.12148 -0.05996 C -0.13932 -0.05996 -0.15976 -0.04468 -0.15976 -0.02547 C -0.15976 -0.00625 -0.13932 0.00925 -0.12148 0.00925 C -0.09335 0.00925 -0.08372 -0.00811 -0.07994 -0.01852 L -0.07617 -0.03241 C -0.07226 -0.04283 -0.06328 -0.05996 -0.03841 -0.05996 C -0.01731 -0.05996 -4.375E-6 -0.04468 -4.375E-6 -0.02547 Z " pathEditMode="relative" rAng="0" ptsTypes="AAAAAAAAAAA">
                                      <p:cBhvr>
                                        <p:cTn id="3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16185 -0.1122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9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25378 -0.09908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5" y="-4954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44444E-6 L -0.31237 -0.12871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-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7" grpId="0" animBg="1"/>
      <p:bldP spid="98" grpId="0" animBg="1"/>
      <p:bldP spid="99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9B517D-3969-4B67-A39B-CDD667BB49E8}"/>
</file>

<file path=customXml/itemProps2.xml><?xml version="1.0" encoding="utf-8"?>
<ds:datastoreItem xmlns:ds="http://schemas.openxmlformats.org/officeDocument/2006/customXml" ds:itemID="{40FCE185-94BB-4228-A8AF-59EFAAD0A844}"/>
</file>

<file path=customXml/itemProps3.xml><?xml version="1.0" encoding="utf-8"?>
<ds:datastoreItem xmlns:ds="http://schemas.openxmlformats.org/officeDocument/2006/customXml" ds:itemID="{7520BE12-6447-4E45-B9F6-B5887C089338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546</Words>
  <Application>Microsoft Office PowerPoint</Application>
  <PresentationFormat>Широкоэкранный</PresentationFormat>
  <Paragraphs>40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2025-02-04T12:11:36Z</dcterms:created>
  <dcterms:modified xsi:type="dcterms:W3CDTF">2025-02-11T10:24:07Z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